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80" r:id="rId2"/>
    <p:sldId id="256" r:id="rId3"/>
    <p:sldId id="257" r:id="rId4"/>
    <p:sldId id="286" r:id="rId5"/>
    <p:sldId id="260" r:id="rId6"/>
    <p:sldId id="282" r:id="rId7"/>
    <p:sldId id="283" r:id="rId8"/>
    <p:sldId id="284" r:id="rId9"/>
    <p:sldId id="285" r:id="rId10"/>
    <p:sldId id="291" r:id="rId11"/>
    <p:sldId id="281" r:id="rId12"/>
    <p:sldId id="287" r:id="rId13"/>
    <p:sldId id="288" r:id="rId14"/>
    <p:sldId id="261" r:id="rId15"/>
    <p:sldId id="262" r:id="rId16"/>
    <p:sldId id="289" r:id="rId17"/>
    <p:sldId id="274" r:id="rId18"/>
    <p:sldId id="290" r:id="rId19"/>
    <p:sldId id="276" r:id="rId20"/>
  </p:sldIdLst>
  <p:sldSz cx="9144000" cy="6858000" type="screen4x3"/>
  <p:notesSz cx="6858000" cy="9144000"/>
  <p:embeddedFontLst>
    <p:embeddedFont>
      <p:font typeface="IranNastaliq" panose="020B0604020202020204" charset="0"/>
      <p:regular r:id="rId23"/>
    </p:embeddedFont>
    <p:embeddedFont>
      <p:font typeface="B Nazanin" panose="00000400000000000000" pitchFamily="2" charset="-78"/>
      <p:regular r:id="rId24"/>
      <p:bold r:id="rId25"/>
    </p:embeddedFont>
    <p:embeddedFont>
      <p:font typeface="Verdana" panose="020B06040305040402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Wingdings 3" panose="05040102010807070707" pitchFamily="18" charset="2"/>
      <p:regular r:id="rId34"/>
    </p:embeddedFont>
    <p:embeddedFont>
      <p:font typeface="B Arash" panose="00000400000000000000" pitchFamily="2" charset="-78"/>
      <p:regular r:id="rId35"/>
    </p:embeddedFont>
    <p:embeddedFont>
      <p:font typeface="Vijaya" panose="020B0604020202020204" charset="0"/>
      <p:regular r:id="rId36"/>
      <p:bold r:id="rId37"/>
    </p:embeddedFont>
    <p:embeddedFont>
      <p:font typeface="Wingdings 2" panose="05020102010507070707" pitchFamily="18" charset="2"/>
      <p:regular r:id="rId38"/>
    </p:embeddedFont>
    <p:embeddedFont>
      <p:font typeface="_MRT_Khodkar" panose="020B0604020202020204" charset="-78"/>
      <p:regular r:id="rId39"/>
    </p:embeddedFont>
    <p:embeddedFont>
      <p:font typeface="B Titr" panose="00000700000000000000" pitchFamily="2" charset="-78"/>
      <p:bold r:id="rId40"/>
    </p:embeddedFont>
    <p:embeddedFont>
      <p:font typeface="Lucida Sans Unicode" panose="020B0602030504020204" pitchFamily="3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37"/>
    <a:srgbClr val="B0DD7F"/>
    <a:srgbClr val="00C0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66" autoAdjust="0"/>
    <p:restoredTop sz="94671" autoAdjust="0"/>
  </p:normalViewPr>
  <p:slideViewPr>
    <p:cSldViewPr>
      <p:cViewPr varScale="1">
        <p:scale>
          <a:sx n="109" d="100"/>
          <a:sy n="109" d="100"/>
        </p:scale>
        <p:origin x="201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701D9-7FBD-47E7-B974-6BBC77A3B13A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BB8E9A-884F-4EC4-B29D-14490D431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55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471FF-FCC7-4A87-B28D-91F0A41CD7BB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309EF-67D8-41E7-A922-9F0D7456E4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3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1309EF-67D8-41E7-A922-9F0D7456E4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31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8E4A11F-AF76-423F-86B3-F56896130E88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4CF77BC-C4ED-4356-A5B4-933673C0F3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A11F-AF76-423F-86B3-F56896130E88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F77BC-C4ED-4356-A5B4-933673C0F3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A11F-AF76-423F-86B3-F56896130E88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F77BC-C4ED-4356-A5B4-933673C0F3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A11F-AF76-423F-86B3-F56896130E88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F77BC-C4ED-4356-A5B4-933673C0F3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A11F-AF76-423F-86B3-F56896130E88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F77BC-C4ED-4356-A5B4-933673C0F3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A11F-AF76-423F-86B3-F56896130E88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F77BC-C4ED-4356-A5B4-933673C0F3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A11F-AF76-423F-86B3-F56896130E88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F77BC-C4ED-4356-A5B4-933673C0F38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A11F-AF76-423F-86B3-F56896130E88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F77BC-C4ED-4356-A5B4-933673C0F38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A11F-AF76-423F-86B3-F56896130E88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F77BC-C4ED-4356-A5B4-933673C0F3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B8E4A11F-AF76-423F-86B3-F56896130E88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F77BC-C4ED-4356-A5B4-933673C0F38A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8E4A11F-AF76-423F-86B3-F56896130E88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4CF77BC-C4ED-4356-A5B4-933673C0F38A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B8E4A11F-AF76-423F-86B3-F56896130E88}" type="datetimeFigureOut">
              <a:rPr lang="en-US" smtClean="0"/>
              <a:t>5/6/2017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44CF77BC-C4ED-4356-A5B4-933673C0F38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762000"/>
            <a:ext cx="6127501" cy="388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/>
          </a:bodyPr>
          <a:lstStyle/>
          <a:p>
            <a:pPr algn="ctr"/>
            <a:r>
              <a:rPr lang="fa-I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Nastaliq" pitchFamily="2" charset="0"/>
                <a:cs typeface="B Titr" pitchFamily="2" charset="-78"/>
              </a:rPr>
              <a:t>نگاهي کلی بر یک مراکز داده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Nastaliq" pitchFamily="2" charset="0"/>
              <a:cs typeface="B Titr" pitchFamily="2" charset="-78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96125"/>
            <a:ext cx="846772" cy="10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support.day.ir/Files/2/KB/Public/DC-Spaces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57" y="1371600"/>
            <a:ext cx="6678295" cy="43134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/>
          <p:cNvGrpSpPr/>
          <p:nvPr/>
        </p:nvGrpSpPr>
        <p:grpSpPr>
          <a:xfrm>
            <a:off x="5218871" y="5486400"/>
            <a:ext cx="3467929" cy="767957"/>
            <a:chOff x="4572000" y="5486400"/>
            <a:chExt cx="3467929" cy="767957"/>
          </a:xfrm>
        </p:grpSpPr>
        <p:sp>
          <p:nvSpPr>
            <p:cNvPr id="7" name="Flowchart: Stored Data 6"/>
            <p:cNvSpPr/>
            <p:nvPr/>
          </p:nvSpPr>
          <p:spPr>
            <a:xfrm flipH="1">
              <a:off x="6744529" y="5555117"/>
              <a:ext cx="1295400" cy="612648"/>
            </a:xfrm>
            <a:prstGeom prst="flowChartOnline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a-IR" dirty="0">
                  <a:cs typeface="B Nazanin" pitchFamily="2" charset="-78"/>
                </a:rPr>
                <a:t>9</a:t>
              </a:r>
              <a:r>
                <a:rPr lang="fa-IR" dirty="0" smtClean="0">
                  <a:cs typeface="B Nazanin" pitchFamily="2" charset="-78"/>
                </a:rPr>
                <a:t>/20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572000" y="5486400"/>
              <a:ext cx="2732815" cy="7679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1340" dirty="0" smtClean="0">
                  <a:solidFill>
                    <a:schemeClr val="tx1"/>
                  </a:solidFill>
                  <a:latin typeface="IranNastaliq" pitchFamily="2" charset="0"/>
                  <a:cs typeface="IranNastaliq" pitchFamily="2" charset="0"/>
                </a:rPr>
                <a:t>مقایسه تحلیلی استانداردهای طراحی مراکزداده</a:t>
              </a:r>
              <a:endParaRPr lang="en-US" sz="1340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endParaRPr>
            </a:p>
          </p:txBody>
        </p:sp>
      </p:grpSp>
      <p:pic>
        <p:nvPicPr>
          <p:cNvPr id="6" name="Picture 5" descr="arm[1]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86" y="459740"/>
            <a:ext cx="846714" cy="10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57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/>
          </a:bodyPr>
          <a:lstStyle/>
          <a:p>
            <a:pPr algn="ctr"/>
            <a:r>
              <a:rPr lang="fa-I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Nastaliq" pitchFamily="2" charset="0"/>
                <a:cs typeface="B Titr" pitchFamily="2" charset="-78"/>
              </a:rPr>
              <a:t>بررسی استانداردهای طراحی مرکزداده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Nastaliq" pitchFamily="2" charset="0"/>
              <a:cs typeface="B Titr" pitchFamily="2" charset="-78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96125"/>
            <a:ext cx="846772" cy="10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rm[1]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86" y="459740"/>
            <a:ext cx="846714" cy="10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owchart: Stored Data 10"/>
          <p:cNvSpPr/>
          <p:nvPr/>
        </p:nvSpPr>
        <p:spPr>
          <a:xfrm flipH="1">
            <a:off x="7391400" y="5555117"/>
            <a:ext cx="1295400" cy="612648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a-IR" dirty="0" smtClean="0">
                <a:cs typeface="B Nazanin" pitchFamily="2" charset="-78"/>
              </a:rPr>
              <a:t>10/20</a:t>
            </a:r>
            <a:endParaRPr lang="en-US" dirty="0">
              <a:cs typeface="B Nazanin" pitchFamily="2" charset="-78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2069909"/>
            <a:ext cx="8229600" cy="4178491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cs typeface="B Nazanin" pitchFamily="2" charset="-78"/>
              </a:rPr>
              <a:t>چرا استاندارد؟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 smtClean="0">
                <a:cs typeface="B Nazanin" pitchFamily="2" charset="-78"/>
              </a:rPr>
              <a:t>انواع استانداردها</a:t>
            </a:r>
          </a:p>
          <a:p>
            <a:pPr marL="109728" indent="0" algn="r" rtl="1">
              <a:buNone/>
            </a:pPr>
            <a:endParaRPr lang="fa-IR" sz="2400" dirty="0">
              <a:cs typeface="B Nazanin" pitchFamily="2" charset="-78"/>
            </a:endParaRPr>
          </a:p>
        </p:txBody>
      </p:sp>
      <p:pic>
        <p:nvPicPr>
          <p:cNvPr id="1026" name="Picture 2" descr="Image result for data center designing standard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78455"/>
            <a:ext cx="5636039" cy="31317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16" name="Oval 15"/>
          <p:cNvSpPr/>
          <p:nvPr/>
        </p:nvSpPr>
        <p:spPr>
          <a:xfrm>
            <a:off x="4953000" y="5486400"/>
            <a:ext cx="2942329" cy="7679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340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rPr>
              <a:t>مقایسه تحلیلی استانداردهای طراحی مراکزداده</a:t>
            </a:r>
            <a:endParaRPr lang="en-US" sz="1340" dirty="0">
              <a:solidFill>
                <a:schemeClr val="tx1"/>
              </a:solidFill>
              <a:latin typeface="IranNastaliq" pitchFamily="2" charset="0"/>
              <a:cs typeface="IranNastaliq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60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/>
          </a:bodyPr>
          <a:lstStyle/>
          <a:p>
            <a:pPr algn="ctr"/>
            <a:r>
              <a:rPr lang="fa-I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Nastaliq" pitchFamily="2" charset="0"/>
                <a:cs typeface="B Titr" pitchFamily="2" charset="-78"/>
              </a:rPr>
              <a:t>بررسی استانداردهای طراحی مرکزداده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Nastaliq" pitchFamily="2" charset="0"/>
              <a:cs typeface="B Titr" pitchFamily="2" charset="-78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96125"/>
            <a:ext cx="846772" cy="10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rm[1]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86" y="459740"/>
            <a:ext cx="846714" cy="10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5218871" y="5486400"/>
            <a:ext cx="3467929" cy="767957"/>
            <a:chOff x="4572000" y="5486400"/>
            <a:chExt cx="3467929" cy="767957"/>
          </a:xfrm>
        </p:grpSpPr>
        <p:sp>
          <p:nvSpPr>
            <p:cNvPr id="11" name="Flowchart: Stored Data 10"/>
            <p:cNvSpPr/>
            <p:nvPr/>
          </p:nvSpPr>
          <p:spPr>
            <a:xfrm flipH="1">
              <a:off x="6744529" y="5555117"/>
              <a:ext cx="1295400" cy="612648"/>
            </a:xfrm>
            <a:prstGeom prst="flowChartOnline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a-IR" dirty="0" smtClean="0">
                  <a:cs typeface="B Nazanin" pitchFamily="2" charset="-78"/>
                </a:rPr>
                <a:t>4/20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572000" y="5486400"/>
              <a:ext cx="2732815" cy="7679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1340" dirty="0">
                  <a:solidFill>
                    <a:schemeClr val="tx1"/>
                  </a:solidFill>
                  <a:latin typeface="IranNastaliq" pitchFamily="2" charset="0"/>
                  <a:cs typeface="IranNastaliq" pitchFamily="2" charset="0"/>
                </a:rPr>
                <a:t>مقایسه تحلیلی استانداردهای طراحی مراکزداده</a:t>
              </a:r>
              <a:endParaRPr lang="en-US" sz="1340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endParaRPr>
            </a:p>
          </p:txBody>
        </p:sp>
      </p:grp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1676400"/>
            <a:ext cx="8229600" cy="4178491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cs typeface="B Nazanin" pitchFamily="2" charset="-78"/>
              </a:rPr>
              <a:t>استاندارد </a:t>
            </a:r>
            <a:r>
              <a:rPr lang="en-US" sz="1600" dirty="0">
                <a:cs typeface="B Nazanin" pitchFamily="2" charset="-78"/>
              </a:rPr>
              <a:t>TIA </a:t>
            </a:r>
            <a:r>
              <a:rPr lang="en-US" sz="1600" dirty="0" smtClean="0">
                <a:cs typeface="B Nazanin" pitchFamily="2" charset="-78"/>
              </a:rPr>
              <a:t>942</a:t>
            </a:r>
            <a:endParaRPr lang="fa-IR" sz="1000" dirty="0" smtClean="0">
              <a:cs typeface="B Nazanin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cs typeface="B Nazanin" pitchFamily="2" charset="-78"/>
              </a:rPr>
              <a:t>تاریخچه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 smtClean="0">
                <a:cs typeface="B Nazanin" pitchFamily="2" charset="-78"/>
              </a:rPr>
              <a:t> </a:t>
            </a:r>
            <a:r>
              <a:rPr lang="en-US" sz="2000" dirty="0">
                <a:cs typeface="B Nazanin" pitchFamily="2" charset="-78"/>
              </a:rPr>
              <a:t>Main Distribution </a:t>
            </a:r>
            <a:r>
              <a:rPr lang="en-US" sz="2000" dirty="0" smtClean="0">
                <a:cs typeface="B Nazanin" pitchFamily="2" charset="-78"/>
              </a:rPr>
              <a:t>Area</a:t>
            </a:r>
            <a:endParaRPr lang="fa-IR" sz="2000" dirty="0" smtClean="0">
              <a:cs typeface="B Nazanin" pitchFamily="2" charset="-78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B Nazanin" pitchFamily="2" charset="-78"/>
              </a:rPr>
              <a:t>Switches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B Nazanin" pitchFamily="2" charset="-78"/>
              </a:rPr>
              <a:t>Core Routers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B Nazanin" pitchFamily="2" charset="-78"/>
              </a:rPr>
              <a:t>Cable Closets</a:t>
            </a:r>
            <a:endParaRPr lang="fa-IR" sz="1800" dirty="0" smtClean="0">
              <a:cs typeface="B Nazanin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itchFamily="2" charset="-78"/>
              </a:rPr>
              <a:t> </a:t>
            </a:r>
            <a:r>
              <a:rPr lang="en-US" sz="2000" dirty="0">
                <a:cs typeface="B Nazanin" pitchFamily="2" charset="-78"/>
              </a:rPr>
              <a:t>Horizontal Distribution </a:t>
            </a:r>
            <a:r>
              <a:rPr lang="en-US" sz="2000" dirty="0" smtClean="0">
                <a:cs typeface="B Nazanin" pitchFamily="2" charset="-78"/>
              </a:rPr>
              <a:t>Area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B Nazanin" pitchFamily="2" charset="-78"/>
              </a:rPr>
              <a:t>Patch cords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B Nazanin" pitchFamily="2" charset="-78"/>
              </a:rPr>
              <a:t>Cables</a:t>
            </a:r>
            <a:endParaRPr lang="fa-IR" sz="1800" dirty="0">
              <a:cs typeface="B Nazanin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en-US" sz="2000" dirty="0">
                <a:cs typeface="B Nazanin" pitchFamily="2" charset="-78"/>
              </a:rPr>
              <a:t>Zoned Distribution </a:t>
            </a:r>
            <a:r>
              <a:rPr lang="en-US" sz="2000" dirty="0" smtClean="0">
                <a:cs typeface="B Nazanin" pitchFamily="2" charset="-78"/>
              </a:rPr>
              <a:t>Area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B Nazanin" pitchFamily="2" charset="-78"/>
              </a:rPr>
              <a:t>Logical</a:t>
            </a:r>
            <a:endParaRPr lang="fa-IR" sz="1800" dirty="0" smtClean="0">
              <a:cs typeface="B Nazanin" pitchFamily="2" charset="-78"/>
            </a:endParaRPr>
          </a:p>
        </p:txBody>
      </p:sp>
      <p:sp>
        <p:nvSpPr>
          <p:cNvPr id="14" name="Flowchart: Stored Data 13"/>
          <p:cNvSpPr/>
          <p:nvPr/>
        </p:nvSpPr>
        <p:spPr>
          <a:xfrm flipH="1">
            <a:off x="7292088" y="5555117"/>
            <a:ext cx="1394713" cy="612648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a-IR" dirty="0" smtClean="0">
                <a:cs typeface="B Nazanin" pitchFamily="2" charset="-78"/>
              </a:rPr>
              <a:t>1</a:t>
            </a:r>
            <a:r>
              <a:rPr lang="fa-IR" dirty="0">
                <a:cs typeface="B Nazanin" pitchFamily="2" charset="-78"/>
              </a:rPr>
              <a:t>1</a:t>
            </a:r>
            <a:r>
              <a:rPr lang="fa-IR" dirty="0" smtClean="0">
                <a:cs typeface="B Nazanin" pitchFamily="2" charset="-78"/>
              </a:rPr>
              <a:t>/20</a:t>
            </a:r>
            <a:endParaRPr lang="en-US" dirty="0">
              <a:cs typeface="B Nazanin" pitchFamily="2" charset="-78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953000" y="5486400"/>
            <a:ext cx="2942329" cy="7679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340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rPr>
              <a:t>مقایسه تحلیلی استانداردهای طراحی مراکزداده</a:t>
            </a:r>
            <a:endParaRPr lang="en-US" sz="1340" dirty="0">
              <a:solidFill>
                <a:schemeClr val="tx1"/>
              </a:solidFill>
              <a:latin typeface="IranNastaliq" pitchFamily="2" charset="0"/>
              <a:cs typeface="IranNastaliq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96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/>
          </a:bodyPr>
          <a:lstStyle/>
          <a:p>
            <a:pPr algn="ctr"/>
            <a:r>
              <a:rPr lang="fa-I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Nastaliq" pitchFamily="2" charset="0"/>
                <a:cs typeface="B Titr" pitchFamily="2" charset="-78"/>
              </a:rPr>
              <a:t>بررسی استانداردهای طراحی مرکزداده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Nastaliq" pitchFamily="2" charset="0"/>
              <a:cs typeface="B Titr" pitchFamily="2" charset="-78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96125"/>
            <a:ext cx="846772" cy="10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rm[1]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86" y="459740"/>
            <a:ext cx="846714" cy="10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953000" y="5486400"/>
            <a:ext cx="3733801" cy="767957"/>
            <a:chOff x="4572000" y="5486400"/>
            <a:chExt cx="3467929" cy="767957"/>
          </a:xfrm>
        </p:grpSpPr>
        <p:sp>
          <p:nvSpPr>
            <p:cNvPr id="11" name="Flowchart: Stored Data 10"/>
            <p:cNvSpPr/>
            <p:nvPr/>
          </p:nvSpPr>
          <p:spPr>
            <a:xfrm flipH="1">
              <a:off x="6744529" y="5555117"/>
              <a:ext cx="1295400" cy="612648"/>
            </a:xfrm>
            <a:prstGeom prst="flowChartOnline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a-IR" dirty="0" smtClean="0">
                  <a:cs typeface="B Nazanin" pitchFamily="2" charset="-78"/>
                </a:rPr>
                <a:t>12/20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572000" y="5486400"/>
              <a:ext cx="2732815" cy="7679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1340" dirty="0">
                  <a:solidFill>
                    <a:schemeClr val="tx1"/>
                  </a:solidFill>
                  <a:latin typeface="IranNastaliq" pitchFamily="2" charset="0"/>
                  <a:cs typeface="IranNastaliq" pitchFamily="2" charset="0"/>
                </a:rPr>
                <a:t>مقایسه تحلیلی استانداردهای طراحی مراکزداده</a:t>
              </a:r>
              <a:endParaRPr lang="en-US" sz="1340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endParaRPr>
            </a:p>
          </p:txBody>
        </p:sp>
      </p:grp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" y="2069909"/>
            <a:ext cx="8229600" cy="4178491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cs typeface="B Nazanin" pitchFamily="2" charset="-78"/>
              </a:rPr>
              <a:t>طرح </a:t>
            </a:r>
            <a:r>
              <a:rPr lang="fa-IR" sz="2400" dirty="0">
                <a:cs typeface="B Nazanin" pitchFamily="2" charset="-78"/>
              </a:rPr>
              <a:t>طراحی </a:t>
            </a:r>
            <a:r>
              <a:rPr lang="fa-IR" sz="2400" dirty="0" smtClean="0">
                <a:cs typeface="B Nazanin" pitchFamily="2" charset="-78"/>
              </a:rPr>
              <a:t>یا </a:t>
            </a:r>
            <a:r>
              <a:rPr lang="en-US" sz="1800" dirty="0" smtClean="0">
                <a:cs typeface="B Nazanin" pitchFamily="2" charset="-78"/>
              </a:rPr>
              <a:t>Tire</a:t>
            </a:r>
            <a:endParaRPr lang="fa-IR" sz="1800" dirty="0" smtClean="0">
              <a:cs typeface="B Nazanin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en-US" sz="1200" dirty="0" smtClean="0">
                <a:cs typeface="B Nazanin" pitchFamily="2" charset="-78"/>
              </a:rPr>
              <a:t>Tire 1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en-US" sz="1200" dirty="0" smtClean="0">
                <a:cs typeface="B Nazanin" pitchFamily="2" charset="-78"/>
              </a:rPr>
              <a:t>Tire 2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en-US" sz="1200" dirty="0" smtClean="0">
                <a:cs typeface="B Nazanin" pitchFamily="2" charset="-78"/>
              </a:rPr>
              <a:t>Tire 3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en-US" sz="1200" dirty="0" smtClean="0">
                <a:cs typeface="B Nazanin" pitchFamily="2" charset="-78"/>
              </a:rPr>
              <a:t>Tire 4</a:t>
            </a:r>
            <a:endParaRPr lang="fa-IR" sz="1200" dirty="0" smtClean="0">
              <a:cs typeface="B Nazanin" pitchFamily="2" charset="-78"/>
            </a:endParaRPr>
          </a:p>
          <a:p>
            <a:pPr marL="109728" indent="0" algn="r" rtl="1">
              <a:buNone/>
            </a:pPr>
            <a:endParaRPr lang="fa-IR" sz="2400" dirty="0">
              <a:cs typeface="B Nazanin" pitchFamily="2" charset="-78"/>
            </a:endParaRPr>
          </a:p>
        </p:txBody>
      </p:sp>
      <p:pic>
        <p:nvPicPr>
          <p:cNvPr id="2050" name="Picture 2" descr="Image result for tia-942 tier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86" y="2438102"/>
            <a:ext cx="5070567" cy="30423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61635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96125"/>
            <a:ext cx="846772" cy="10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rm[1]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86" y="459740"/>
            <a:ext cx="846714" cy="10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5218871" y="5486400"/>
            <a:ext cx="3467929" cy="767957"/>
            <a:chOff x="4572000" y="5486400"/>
            <a:chExt cx="3467929" cy="767957"/>
          </a:xfrm>
        </p:grpSpPr>
        <p:sp>
          <p:nvSpPr>
            <p:cNvPr id="7" name="Flowchart: Stored Data 6"/>
            <p:cNvSpPr/>
            <p:nvPr/>
          </p:nvSpPr>
          <p:spPr>
            <a:xfrm flipH="1">
              <a:off x="6744529" y="5555117"/>
              <a:ext cx="1295400" cy="612648"/>
            </a:xfrm>
            <a:prstGeom prst="flowChartOnline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a-IR" dirty="0" smtClean="0">
                  <a:cs typeface="B Nazanin" pitchFamily="2" charset="-78"/>
                </a:rPr>
                <a:t>5/20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572000" y="5486400"/>
              <a:ext cx="2732815" cy="7679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1340" dirty="0">
                  <a:solidFill>
                    <a:schemeClr val="tx1"/>
                  </a:solidFill>
                  <a:latin typeface="IranNastaliq" pitchFamily="2" charset="0"/>
                  <a:cs typeface="IranNastaliq" pitchFamily="2" charset="0"/>
                </a:rPr>
                <a:t>مقایسه تحلیلی استانداردهای طراحی مراکزداده</a:t>
              </a:r>
              <a:endParaRPr lang="en-US" sz="1340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endParaRPr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/>
          </a:bodyPr>
          <a:lstStyle/>
          <a:p>
            <a:pPr algn="ctr"/>
            <a:r>
              <a:rPr lang="fa-I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Nastaliq" pitchFamily="2" charset="0"/>
                <a:cs typeface="B Titr" pitchFamily="2" charset="-78"/>
              </a:rPr>
              <a:t>بررسی استانداردهای طراحی مرکزداده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Nastaliq" pitchFamily="2" charset="0"/>
              <a:cs typeface="B Titr" pitchFamily="2" charset="-78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76200" y="2069909"/>
            <a:ext cx="8229600" cy="3485208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cs typeface="B Nazanin" pitchFamily="2" charset="-78"/>
              </a:rPr>
              <a:t>استاندارد </a:t>
            </a:r>
            <a:r>
              <a:rPr lang="en-US" sz="1800" dirty="0" smtClean="0">
                <a:cs typeface="B Nazanin" pitchFamily="2" charset="-78"/>
              </a:rPr>
              <a:t>BICSI</a:t>
            </a:r>
            <a:endParaRPr lang="en-US" sz="2400" dirty="0" smtClean="0">
              <a:cs typeface="B Nazanin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 smtClean="0">
                <a:cs typeface="B Nazanin" pitchFamily="2" charset="-78"/>
              </a:rPr>
              <a:t>تاریخچه</a:t>
            </a:r>
            <a:endParaRPr lang="en-US" sz="2000" dirty="0" smtClean="0">
              <a:cs typeface="B Nazanin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en-US" sz="1800" dirty="0">
                <a:cs typeface="B Nazanin" pitchFamily="2" charset="-78"/>
              </a:rPr>
              <a:t>Spatial </a:t>
            </a:r>
            <a:r>
              <a:rPr lang="en-US" sz="1800" dirty="0" smtClean="0">
                <a:cs typeface="B Nazanin" pitchFamily="2" charset="-78"/>
              </a:rPr>
              <a:t>planning</a:t>
            </a:r>
            <a:r>
              <a:rPr lang="fa-IR" sz="1800" dirty="0" smtClean="0">
                <a:cs typeface="B Nazanin" pitchFamily="2" charset="-78"/>
              </a:rPr>
              <a:t> </a:t>
            </a:r>
            <a:r>
              <a:rPr lang="fa-IR" sz="2000" dirty="0" smtClean="0">
                <a:cs typeface="B Nazanin" pitchFamily="2" charset="-78"/>
              </a:rPr>
              <a:t>(آمایش سرزمینی)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800" dirty="0" smtClean="0">
                <a:cs typeface="B Nazanin" pitchFamily="2" charset="-78"/>
              </a:rPr>
              <a:t>مساحت </a:t>
            </a:r>
            <a:r>
              <a:rPr lang="fa-IR" sz="1800" dirty="0">
                <a:cs typeface="B Nazanin" pitchFamily="2" charset="-78"/>
              </a:rPr>
              <a:t>و </a:t>
            </a:r>
            <a:r>
              <a:rPr lang="fa-IR" sz="1800" dirty="0" smtClean="0">
                <a:cs typeface="B Nazanin" pitchFamily="2" charset="-78"/>
              </a:rPr>
              <a:t>ابعاد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800" dirty="0" smtClean="0">
                <a:cs typeface="B Nazanin" pitchFamily="2" charset="-78"/>
              </a:rPr>
              <a:t>موقعیت جغرافیایی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800" dirty="0" smtClean="0">
                <a:cs typeface="B Nazanin" pitchFamily="2" charset="-78"/>
              </a:rPr>
              <a:t>زلزله، دما، رطوبت، فاصله از/تا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fa-IR" sz="1800" dirty="0" smtClean="0">
                <a:cs typeface="B Nazanin" pitchFamily="2" charset="-78"/>
              </a:rPr>
              <a:t>نظارت و حراست فیزیکی</a:t>
            </a:r>
            <a:endParaRPr lang="fa-IR" sz="1800" dirty="0" smtClean="0">
              <a:cs typeface="B Nazanin" pitchFamily="2" charset="-78"/>
            </a:endParaRP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 smtClean="0">
                <a:cs typeface="B Nazanin" pitchFamily="2" charset="-78"/>
              </a:rPr>
              <a:t>کلاس </a:t>
            </a:r>
            <a:r>
              <a:rPr lang="fa-IR" sz="2000" dirty="0">
                <a:cs typeface="B Nazanin" pitchFamily="2" charset="-78"/>
              </a:rPr>
              <a:t>بندی یا طرح طراحی در </a:t>
            </a:r>
            <a:r>
              <a:rPr lang="fa-IR" sz="2000" dirty="0" smtClean="0">
                <a:cs typeface="B Nazanin" pitchFamily="2" charset="-78"/>
              </a:rPr>
              <a:t>استاندارد</a:t>
            </a:r>
            <a:r>
              <a:rPr lang="en-US" sz="2000" dirty="0" smtClean="0">
                <a:cs typeface="B Nazanin" pitchFamily="2" charset="-78"/>
              </a:rPr>
              <a:t> </a:t>
            </a:r>
            <a:r>
              <a:rPr lang="fa-IR" sz="2000" dirty="0" smtClean="0">
                <a:cs typeface="B Nazanin" pitchFamily="2" charset="-78"/>
              </a:rPr>
              <a:t> </a:t>
            </a:r>
            <a:r>
              <a:rPr lang="en-US" sz="1400" dirty="0" smtClean="0">
                <a:cs typeface="B Nazanin" pitchFamily="2" charset="-78"/>
              </a:rPr>
              <a:t>BICSI</a:t>
            </a:r>
            <a:endParaRPr lang="fa-IR" sz="1600" dirty="0" smtClean="0">
              <a:cs typeface="B Nazanin" pitchFamily="2" charset="-78"/>
            </a:endParaRPr>
          </a:p>
        </p:txBody>
      </p:sp>
      <p:sp>
        <p:nvSpPr>
          <p:cNvPr id="11" name="Flowchart: Stored Data 10"/>
          <p:cNvSpPr/>
          <p:nvPr/>
        </p:nvSpPr>
        <p:spPr>
          <a:xfrm flipH="1">
            <a:off x="7292088" y="5555117"/>
            <a:ext cx="1394713" cy="612648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a-IR" dirty="0" smtClean="0">
                <a:cs typeface="B Nazanin" pitchFamily="2" charset="-78"/>
              </a:rPr>
              <a:t>13/20</a:t>
            </a:r>
            <a:endParaRPr lang="en-US" dirty="0">
              <a:cs typeface="B Nazanin" pitchFamily="2" charset="-78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953000" y="5486400"/>
            <a:ext cx="2942329" cy="7679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340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rPr>
              <a:t>مقایسه تحلیلی استانداردهای طراحی مراکزداده</a:t>
            </a:r>
            <a:endParaRPr lang="en-US" sz="1340" dirty="0">
              <a:solidFill>
                <a:schemeClr val="tx1"/>
              </a:solidFill>
              <a:latin typeface="IranNastaliq" pitchFamily="2" charset="0"/>
              <a:cs typeface="IranNastaliq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97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/>
          </a:bodyPr>
          <a:lstStyle/>
          <a:p>
            <a:pPr algn="ctr"/>
            <a:r>
              <a:rPr lang="fa-IR" sz="2900" dirty="0">
                <a:cs typeface="B Titr" pitchFamily="2" charset="-78"/>
              </a:rPr>
              <a:t>مقایسه تحلیلی استانداردهای طراحی مرکزداده</a:t>
            </a:r>
            <a:endParaRPr lang="en-US" sz="2900" dirty="0">
              <a:cs typeface="B Titr" pitchFamily="2" charset="-78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96125"/>
            <a:ext cx="846772" cy="10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rm[1]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86" y="459740"/>
            <a:ext cx="846714" cy="10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5218871" y="5486400"/>
            <a:ext cx="3467929" cy="767957"/>
            <a:chOff x="4572000" y="5486400"/>
            <a:chExt cx="3467929" cy="767957"/>
          </a:xfrm>
        </p:grpSpPr>
        <p:sp>
          <p:nvSpPr>
            <p:cNvPr id="7" name="Flowchart: Stored Data 6"/>
            <p:cNvSpPr/>
            <p:nvPr/>
          </p:nvSpPr>
          <p:spPr>
            <a:xfrm flipH="1">
              <a:off x="6744529" y="5555117"/>
              <a:ext cx="1295400" cy="612648"/>
            </a:xfrm>
            <a:prstGeom prst="flowChartOnline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a-IR" dirty="0" smtClean="0">
                  <a:cs typeface="B Nazanin" pitchFamily="2" charset="-78"/>
                </a:rPr>
                <a:t>6/20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572000" y="5486400"/>
              <a:ext cx="2732815" cy="7679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1340" dirty="0">
                  <a:solidFill>
                    <a:schemeClr val="tx1"/>
                  </a:solidFill>
                  <a:latin typeface="IranNastaliq" pitchFamily="2" charset="0"/>
                  <a:cs typeface="IranNastaliq" pitchFamily="2" charset="0"/>
                </a:rPr>
                <a:t>مقایسه تحلیلی استانداردهای طراحی مراکزداده</a:t>
              </a:r>
              <a:endParaRPr lang="en-US" sz="1340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endParaRPr>
            </a:p>
          </p:txBody>
        </p:sp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76200" y="1765109"/>
            <a:ext cx="8229600" cy="295929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sz="2000" dirty="0" smtClean="0">
                <a:cs typeface="B Nazanin" pitchFamily="2" charset="-78"/>
              </a:rPr>
              <a:t>مقایسه </a:t>
            </a:r>
            <a:r>
              <a:rPr lang="fa-IR" sz="2000" dirty="0">
                <a:cs typeface="B Nazanin" pitchFamily="2" charset="-78"/>
              </a:rPr>
              <a:t>نظیر به نظیر دو استاندارد </a:t>
            </a:r>
            <a:r>
              <a:rPr lang="en-US" sz="1600" dirty="0" smtClean="0">
                <a:cs typeface="B Nazanin" pitchFamily="2" charset="-78"/>
              </a:rPr>
              <a:t>TIA-942-2005</a:t>
            </a:r>
            <a:r>
              <a:rPr lang="fa-IR" sz="2000" dirty="0" smtClean="0">
                <a:cs typeface="B Nazanin" pitchFamily="2" charset="-78"/>
              </a:rPr>
              <a:t> و </a:t>
            </a:r>
            <a:r>
              <a:rPr lang="en-US" sz="1600" dirty="0">
                <a:cs typeface="B Nazanin" pitchFamily="2" charset="-78"/>
              </a:rPr>
              <a:t>BICSI </a:t>
            </a:r>
            <a:r>
              <a:rPr lang="en-US" sz="1600" dirty="0" smtClean="0">
                <a:cs typeface="B Nazanin" pitchFamily="2" charset="-78"/>
              </a:rPr>
              <a:t>002-2011</a:t>
            </a:r>
            <a:endParaRPr lang="fa-IR" sz="1600" dirty="0" smtClean="0">
              <a:cs typeface="B Nazanin" pitchFamily="2" charset="-78"/>
            </a:endParaRPr>
          </a:p>
        </p:txBody>
      </p:sp>
      <p:sp>
        <p:nvSpPr>
          <p:cNvPr id="12" name="Flowchart: Stored Data 11"/>
          <p:cNvSpPr/>
          <p:nvPr/>
        </p:nvSpPr>
        <p:spPr>
          <a:xfrm flipH="1">
            <a:off x="7292088" y="5555117"/>
            <a:ext cx="1394713" cy="612648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a-IR" dirty="0" smtClean="0">
                <a:cs typeface="B Nazanin" pitchFamily="2" charset="-78"/>
              </a:rPr>
              <a:t>14/20</a:t>
            </a:r>
            <a:endParaRPr lang="en-US" dirty="0">
              <a:cs typeface="B Nazanin" pitchFamily="2" charset="-78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953000" y="5486400"/>
            <a:ext cx="2942329" cy="7679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340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rPr>
              <a:t>مقایسه تحلیلی استانداردهای طراحی مراکزداده</a:t>
            </a:r>
            <a:endParaRPr lang="en-US" sz="1340" dirty="0">
              <a:solidFill>
                <a:schemeClr val="tx1"/>
              </a:solidFill>
              <a:latin typeface="IranNastaliq" pitchFamily="2" charset="0"/>
              <a:cs typeface="IranNastaliq" pitchFamily="2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091221"/>
              </p:ext>
            </p:extLst>
          </p:nvPr>
        </p:nvGraphicFramePr>
        <p:xfrm>
          <a:off x="1146174" y="2255924"/>
          <a:ext cx="6854826" cy="3143884"/>
        </p:xfrm>
        <a:graphic>
          <a:graphicData uri="http://schemas.openxmlformats.org/drawingml/2006/table">
            <a:tbl>
              <a:tblPr rtl="1" firstRow="1" firstCol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13340">
                  <a:extLst>
                    <a:ext uri="{9D8B030D-6E8A-4147-A177-3AD203B41FA5}">
                      <a16:colId xmlns:a16="http://schemas.microsoft.com/office/drawing/2014/main" val="1549543993"/>
                    </a:ext>
                  </a:extLst>
                </a:gridCol>
                <a:gridCol w="1713340">
                  <a:extLst>
                    <a:ext uri="{9D8B030D-6E8A-4147-A177-3AD203B41FA5}">
                      <a16:colId xmlns:a16="http://schemas.microsoft.com/office/drawing/2014/main" val="753242541"/>
                    </a:ext>
                  </a:extLst>
                </a:gridCol>
                <a:gridCol w="1714073">
                  <a:extLst>
                    <a:ext uri="{9D8B030D-6E8A-4147-A177-3AD203B41FA5}">
                      <a16:colId xmlns:a16="http://schemas.microsoft.com/office/drawing/2014/main" val="2341372273"/>
                    </a:ext>
                  </a:extLst>
                </a:gridCol>
                <a:gridCol w="1714073">
                  <a:extLst>
                    <a:ext uri="{9D8B030D-6E8A-4147-A177-3AD203B41FA5}">
                      <a16:colId xmlns:a16="http://schemas.microsoft.com/office/drawing/2014/main" val="3347628133"/>
                    </a:ext>
                  </a:extLst>
                </a:gridCol>
              </a:tblGrid>
              <a:tr h="35543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cs typeface="B Nazanin" panose="00000400000000000000" pitchFamily="2" charset="-78"/>
                        </a:rPr>
                        <a:t>مورد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cs typeface="B Nazanin" panose="00000400000000000000" pitchFamily="2" charset="-78"/>
                        </a:rPr>
                        <a:t>TIA-942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cs typeface="B Nazanin" panose="00000400000000000000" pitchFamily="2" charset="-78"/>
                        </a:rPr>
                        <a:t>BICSI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dirty="0" smtClean="0">
                          <a:effectLst/>
                          <a:latin typeface="+mn-lt"/>
                          <a:ea typeface="+mn-ea"/>
                          <a:cs typeface="B Nazanin" panose="00000400000000000000" pitchFamily="2" charset="-78"/>
                        </a:rPr>
                        <a:t>کدام</a:t>
                      </a:r>
                      <a:r>
                        <a:rPr lang="fa-IR" sz="1100" baseline="0" dirty="0" smtClean="0">
                          <a:effectLst/>
                          <a:latin typeface="+mn-lt"/>
                          <a:ea typeface="+mn-ea"/>
                          <a:cs typeface="B Nazanin" panose="00000400000000000000" pitchFamily="2" charset="-78"/>
                        </a:rPr>
                        <a:t> صحیح تر است؟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48030"/>
                  </a:ext>
                </a:extLst>
              </a:tr>
              <a:tr h="35543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cs typeface="B Nazanin" panose="00000400000000000000" pitchFamily="2" charset="-78"/>
                        </a:rPr>
                        <a:t>فاصله دیتاسنتر تا فرودگاه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cs typeface="B Nazanin" panose="00000400000000000000" pitchFamily="2" charset="-78"/>
                        </a:rPr>
                        <a:t>&lt; 1Km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cs typeface="B Nazanin" panose="00000400000000000000" pitchFamily="2" charset="-78"/>
                        </a:rPr>
                        <a:t>&lt; 8Km | &gt; 48Km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>
                          <a:effectLst/>
                          <a:cs typeface="B Nazanin" panose="00000400000000000000" pitchFamily="2" charset="-78"/>
                        </a:rPr>
                        <a:t>حادثه شهرک توحید تهران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81312"/>
                  </a:ext>
                </a:extLst>
              </a:tr>
              <a:tr h="44493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cs typeface="B Nazanin" panose="00000400000000000000" pitchFamily="2" charset="-78"/>
                        </a:rPr>
                        <a:t>فاصله تا راه آهن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cs typeface="B Nazanin" panose="00000400000000000000" pitchFamily="2" charset="-78"/>
                        </a:rPr>
                        <a:t>&lt; 1Km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cs typeface="B Nazanin" panose="00000400000000000000" pitchFamily="2" charset="-78"/>
                        </a:rPr>
                        <a:t>&lt; 1.6Km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>
                          <a:effectLst/>
                          <a:cs typeface="B Nazanin" panose="00000400000000000000" pitchFamily="2" charset="-78"/>
                        </a:rPr>
                        <a:t>حادثه انفجار قطار باری نیشابور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2373333"/>
                  </a:ext>
                </a:extLst>
              </a:tr>
              <a:tr h="67314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  <a:cs typeface="B Nazanin" panose="00000400000000000000" pitchFamily="2" charset="-78"/>
                        </a:rPr>
                        <a:t>فاصله تا مراکز نظامی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cs typeface="B Nazanin" panose="00000400000000000000" pitchFamily="2" charset="-78"/>
                        </a:rPr>
                        <a:t>&lt; 1Km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cs typeface="B Nazanin" panose="00000400000000000000" pitchFamily="2" charset="-78"/>
                        </a:rPr>
                        <a:t>&lt; 13Km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>
                          <a:effectLst/>
                          <a:cs typeface="B Nazanin" panose="00000400000000000000" pitchFamily="2" charset="-78"/>
                        </a:rPr>
                        <a:t>انفجار سال 1390 یک مرکز نظامی اطراف کرج روستای بیدگنه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131835"/>
                  </a:ext>
                </a:extLst>
              </a:tr>
              <a:tr h="2900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  <a:cs typeface="B Nazanin" panose="00000400000000000000" pitchFamily="2" charset="-78"/>
                        </a:rPr>
                        <a:t>فاصله تا پمپ بنزین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  <a:cs typeface="B Nazanin" panose="00000400000000000000" pitchFamily="2" charset="-78"/>
                        </a:rPr>
                        <a:t>؟؟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cs typeface="B Nazanin" panose="00000400000000000000" pitchFamily="2" charset="-78"/>
                        </a:rPr>
                        <a:t>&lt; 1.6Km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dirty="0">
                          <a:effectLst/>
                          <a:cs typeface="B Nazanin" panose="00000400000000000000" pitchFamily="2" charset="-78"/>
                        </a:rPr>
                        <a:t>--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133876"/>
                  </a:ext>
                </a:extLst>
              </a:tr>
              <a:tr h="2900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  <a:cs typeface="B Nazanin" panose="00000400000000000000" pitchFamily="2" charset="-78"/>
                        </a:rPr>
                        <a:t>فاصله تا بزرگراه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cs typeface="B Nazanin" panose="00000400000000000000" pitchFamily="2" charset="-78"/>
                        </a:rPr>
                        <a:t>&lt; 800m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cs typeface="B Nazanin" panose="00000400000000000000" pitchFamily="2" charset="-78"/>
                        </a:rPr>
                        <a:t>&lt; 1.6Km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cs typeface="B Nazanin" panose="00000400000000000000" pitchFamily="2" charset="-78"/>
                        </a:rPr>
                        <a:t>--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8533841"/>
                  </a:ext>
                </a:extLst>
              </a:tr>
              <a:tr h="444938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>
                          <a:effectLst/>
                          <a:cs typeface="B Nazanin" panose="00000400000000000000" pitchFamily="2" charset="-78"/>
                        </a:rPr>
                        <a:t>فاصله تا نیروگاه دیزلی یا گازی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  <a:cs typeface="B Nazanin" panose="00000400000000000000" pitchFamily="2" charset="-78"/>
                        </a:rPr>
                        <a:t>؟؟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cs typeface="B Nazanin" panose="00000400000000000000" pitchFamily="2" charset="-78"/>
                        </a:rPr>
                        <a:t>&lt; 1.6Km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dirty="0">
                          <a:effectLst/>
                          <a:cs typeface="B Nazanin" panose="00000400000000000000" pitchFamily="2" charset="-78"/>
                        </a:rPr>
                        <a:t>--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4938156"/>
                  </a:ext>
                </a:extLst>
              </a:tr>
              <a:tr h="2900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>
                          <a:effectLst/>
                          <a:cs typeface="B Nazanin" panose="00000400000000000000" pitchFamily="2" charset="-78"/>
                        </a:rPr>
                        <a:t>فاصله تا نیروگاه هسته ای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cs typeface="B Nazanin" panose="00000400000000000000" pitchFamily="2" charset="-78"/>
                        </a:rPr>
                        <a:t>&lt; 1.6Km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cs typeface="B Nazanin" panose="00000400000000000000" pitchFamily="2" charset="-78"/>
                        </a:rPr>
                        <a:t>&lt; 80Km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dirty="0">
                          <a:effectLst/>
                          <a:cs typeface="B Nazanin" panose="00000400000000000000" pitchFamily="2" charset="-78"/>
                        </a:rPr>
                        <a:t>چرنوبیل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181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897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/>
          </a:bodyPr>
          <a:lstStyle/>
          <a:p>
            <a:pPr algn="ctr"/>
            <a:r>
              <a:rPr lang="fa-IR" sz="2900" dirty="0">
                <a:cs typeface="B Titr" pitchFamily="2" charset="-78"/>
              </a:rPr>
              <a:t>مقایسه تحلیلی استانداردهای طراحی مرکزداده</a:t>
            </a:r>
            <a:endParaRPr lang="en-US" sz="2900" dirty="0">
              <a:cs typeface="B Titr" pitchFamily="2" charset="-78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96125"/>
            <a:ext cx="846772" cy="10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rm[1]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86" y="459740"/>
            <a:ext cx="846714" cy="10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5218871" y="5486400"/>
            <a:ext cx="3467929" cy="767957"/>
            <a:chOff x="4572000" y="5486400"/>
            <a:chExt cx="3467929" cy="767957"/>
          </a:xfrm>
        </p:grpSpPr>
        <p:sp>
          <p:nvSpPr>
            <p:cNvPr id="7" name="Flowchart: Stored Data 6"/>
            <p:cNvSpPr/>
            <p:nvPr/>
          </p:nvSpPr>
          <p:spPr>
            <a:xfrm flipH="1">
              <a:off x="6744529" y="5555117"/>
              <a:ext cx="1295400" cy="612648"/>
            </a:xfrm>
            <a:prstGeom prst="flowChartOnline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a-IR" dirty="0" smtClean="0">
                  <a:cs typeface="B Nazanin" pitchFamily="2" charset="-78"/>
                </a:rPr>
                <a:t>6/20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572000" y="5486400"/>
              <a:ext cx="2732815" cy="7679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1340" dirty="0">
                  <a:solidFill>
                    <a:schemeClr val="tx1"/>
                  </a:solidFill>
                  <a:latin typeface="IranNastaliq" pitchFamily="2" charset="0"/>
                  <a:cs typeface="IranNastaliq" pitchFamily="2" charset="0"/>
                </a:rPr>
                <a:t>مقایسه تحلیلی استانداردهای طراحی مراکزداده</a:t>
              </a:r>
              <a:endParaRPr lang="en-US" sz="1340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endParaRPr>
            </a:p>
          </p:txBody>
        </p:sp>
      </p:grpSp>
      <p:sp>
        <p:nvSpPr>
          <p:cNvPr id="11" name="Content Placeholder 2"/>
          <p:cNvSpPr txBox="1">
            <a:spLocks/>
          </p:cNvSpPr>
          <p:nvPr/>
        </p:nvSpPr>
        <p:spPr>
          <a:xfrm>
            <a:off x="76200" y="2069909"/>
            <a:ext cx="8229600" cy="295929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sz="2000" dirty="0" smtClean="0">
                <a:cs typeface="B Nazanin" pitchFamily="2" charset="-78"/>
              </a:rPr>
              <a:t>مقایسه </a:t>
            </a:r>
            <a:r>
              <a:rPr lang="fa-IR" sz="2000" dirty="0">
                <a:cs typeface="B Nazanin" pitchFamily="2" charset="-78"/>
              </a:rPr>
              <a:t>تحلیلی دو استاندارد </a:t>
            </a:r>
            <a:r>
              <a:rPr lang="en-US" sz="1600" dirty="0">
                <a:cs typeface="B Nazanin" pitchFamily="2" charset="-78"/>
              </a:rPr>
              <a:t>TIA-942-2005</a:t>
            </a:r>
            <a:r>
              <a:rPr lang="fa-IR" sz="2000" dirty="0">
                <a:cs typeface="B Nazanin" pitchFamily="2" charset="-78"/>
              </a:rPr>
              <a:t> و </a:t>
            </a:r>
            <a:r>
              <a:rPr lang="en-US" sz="1600" dirty="0">
                <a:cs typeface="B Nazanin" pitchFamily="2" charset="-78"/>
              </a:rPr>
              <a:t>BICSI </a:t>
            </a:r>
            <a:r>
              <a:rPr lang="en-US" sz="1600" dirty="0" smtClean="0">
                <a:cs typeface="B Nazanin" pitchFamily="2" charset="-78"/>
              </a:rPr>
              <a:t>002-2011</a:t>
            </a:r>
            <a:endParaRPr lang="fa-IR" sz="1600" dirty="0" smtClean="0">
              <a:cs typeface="B Nazanin" pitchFamily="2" charset="-78"/>
            </a:endParaRPr>
          </a:p>
        </p:txBody>
      </p:sp>
      <p:sp>
        <p:nvSpPr>
          <p:cNvPr id="12" name="Flowchart: Stored Data 11"/>
          <p:cNvSpPr/>
          <p:nvPr/>
        </p:nvSpPr>
        <p:spPr>
          <a:xfrm flipH="1">
            <a:off x="7292088" y="5555117"/>
            <a:ext cx="1394713" cy="612648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a-IR" dirty="0" smtClean="0">
                <a:cs typeface="B Nazanin" pitchFamily="2" charset="-78"/>
              </a:rPr>
              <a:t>15/20</a:t>
            </a:r>
            <a:endParaRPr lang="en-US" dirty="0">
              <a:cs typeface="B Nazanin" pitchFamily="2" charset="-78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953000" y="5486400"/>
            <a:ext cx="2942329" cy="7679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340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rPr>
              <a:t>مقایسه تحلیلی استانداردهای طراحی مراکزداده</a:t>
            </a:r>
            <a:endParaRPr lang="en-US" sz="1340" dirty="0">
              <a:solidFill>
                <a:schemeClr val="tx1"/>
              </a:solidFill>
              <a:latin typeface="IranNastaliq" pitchFamily="2" charset="0"/>
              <a:cs typeface="IranNastaliq" pitchFamily="2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059182"/>
              </p:ext>
            </p:extLst>
          </p:nvPr>
        </p:nvGraphicFramePr>
        <p:xfrm>
          <a:off x="1371600" y="2637091"/>
          <a:ext cx="6477002" cy="2382647"/>
        </p:xfrm>
        <a:graphic>
          <a:graphicData uri="http://schemas.openxmlformats.org/drawingml/2006/table">
            <a:tbl>
              <a:tblPr rtl="1" firstRow="1" firstCol="1" bandRow="1"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09449">
                  <a:extLst>
                    <a:ext uri="{9D8B030D-6E8A-4147-A177-3AD203B41FA5}">
                      <a16:colId xmlns:a16="http://schemas.microsoft.com/office/drawing/2014/main" val="642308835"/>
                    </a:ext>
                  </a:extLst>
                </a:gridCol>
                <a:gridCol w="1066419">
                  <a:extLst>
                    <a:ext uri="{9D8B030D-6E8A-4147-A177-3AD203B41FA5}">
                      <a16:colId xmlns:a16="http://schemas.microsoft.com/office/drawing/2014/main" val="3430839173"/>
                    </a:ext>
                  </a:extLst>
                </a:gridCol>
                <a:gridCol w="906506">
                  <a:extLst>
                    <a:ext uri="{9D8B030D-6E8A-4147-A177-3AD203B41FA5}">
                      <a16:colId xmlns:a16="http://schemas.microsoft.com/office/drawing/2014/main" val="2450260124"/>
                    </a:ext>
                  </a:extLst>
                </a:gridCol>
                <a:gridCol w="898657">
                  <a:extLst>
                    <a:ext uri="{9D8B030D-6E8A-4147-A177-3AD203B41FA5}">
                      <a16:colId xmlns:a16="http://schemas.microsoft.com/office/drawing/2014/main" val="1221500568"/>
                    </a:ext>
                  </a:extLst>
                </a:gridCol>
                <a:gridCol w="898657">
                  <a:extLst>
                    <a:ext uri="{9D8B030D-6E8A-4147-A177-3AD203B41FA5}">
                      <a16:colId xmlns:a16="http://schemas.microsoft.com/office/drawing/2014/main" val="103152865"/>
                    </a:ext>
                  </a:extLst>
                </a:gridCol>
                <a:gridCol w="898657">
                  <a:extLst>
                    <a:ext uri="{9D8B030D-6E8A-4147-A177-3AD203B41FA5}">
                      <a16:colId xmlns:a16="http://schemas.microsoft.com/office/drawing/2014/main" val="394635166"/>
                    </a:ext>
                  </a:extLst>
                </a:gridCol>
                <a:gridCol w="898657">
                  <a:extLst>
                    <a:ext uri="{9D8B030D-6E8A-4147-A177-3AD203B41FA5}">
                      <a16:colId xmlns:a16="http://schemas.microsoft.com/office/drawing/2014/main" val="2401296406"/>
                    </a:ext>
                  </a:extLst>
                </a:gridCol>
              </a:tblGrid>
              <a:tr h="59184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cs typeface="B Nazanin" panose="00000400000000000000" pitchFamily="2" charset="-78"/>
                        </a:rPr>
                        <a:t> </a:t>
                      </a:r>
                      <a:r>
                        <a:rPr lang="en-US" sz="1100" dirty="0" smtClean="0">
                          <a:effectLst/>
                          <a:cs typeface="B Nazanin" panose="00000400000000000000" pitchFamily="2" charset="-78"/>
                        </a:rPr>
                        <a:t>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000" dirty="0">
                          <a:effectLst/>
                          <a:cs typeface="B Nazanin" panose="00000400000000000000" pitchFamily="2" charset="-78"/>
                        </a:rPr>
                        <a:t>جامعیت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cs typeface="B Nazanin" panose="00000400000000000000" pitchFamily="2" charset="-78"/>
                        </a:rPr>
                        <a:t>جزئی نگری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  <a:cs typeface="B Nazanin" panose="00000400000000000000" pitchFamily="2" charset="-78"/>
                        </a:rPr>
                        <a:t>واقعگرایانه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  <a:cs typeface="B Nazanin" panose="00000400000000000000" pitchFamily="2" charset="-78"/>
                        </a:rPr>
                        <a:t>مباحث زیربنایی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  <a:cs typeface="B Nazanin" panose="00000400000000000000" pitchFamily="2" charset="-78"/>
                        </a:rPr>
                        <a:t>به روز بودن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  <a:cs typeface="B Nazanin" panose="00000400000000000000" pitchFamily="2" charset="-78"/>
                        </a:rPr>
                        <a:t>محبوبیت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1786384"/>
                  </a:ext>
                </a:extLst>
              </a:tr>
              <a:tr h="8954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cs typeface="B Nazanin" panose="00000400000000000000" pitchFamily="2" charset="-78"/>
                        </a:rPr>
                        <a:t>TIA-942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dirty="0">
                          <a:effectLst/>
                          <a:cs typeface="B Nazanin" panose="00000400000000000000" pitchFamily="2" charset="-78"/>
                        </a:rPr>
                        <a:t>ارجاع به استانداردهای دیگر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cs typeface="B Nazanin" panose="00000400000000000000" pitchFamily="2" charset="-78"/>
                        </a:rPr>
                        <a:t>کلی گویی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100" dirty="0">
                          <a:effectLst/>
                          <a:cs typeface="B Nazanin" panose="00000400000000000000" pitchFamily="2" charset="-78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cs typeface="B Nazanin" panose="00000400000000000000" pitchFamily="2" charset="-78"/>
                        </a:rPr>
                        <a:t>سطحی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  <a:cs typeface="B Nazanin" panose="00000400000000000000" pitchFamily="2" charset="-78"/>
                        </a:rPr>
                        <a:t>آخرین نسخه 2005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100">
                          <a:effectLst/>
                          <a:cs typeface="B Nazanin" panose="00000400000000000000" pitchFamily="2" charset="-78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78943"/>
                  </a:ext>
                </a:extLst>
              </a:tr>
              <a:tr h="8954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cs typeface="B Nazanin" panose="00000400000000000000" pitchFamily="2" charset="-78"/>
                        </a:rPr>
                        <a:t>BICSI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100">
                          <a:effectLst/>
                          <a:cs typeface="B Nazanin" panose="00000400000000000000" pitchFamily="2" charset="-78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100">
                          <a:effectLst/>
                          <a:cs typeface="B Nazanin" panose="00000400000000000000" pitchFamily="2" charset="-78"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cs typeface="B Nazanin" panose="00000400000000000000" pitchFamily="2" charset="-78"/>
                        </a:rPr>
                        <a:t>بسیار رویا پردازانه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100" dirty="0">
                          <a:effectLst/>
                          <a:cs typeface="B Nazanin" panose="00000400000000000000" pitchFamily="2" charset="-78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"/>
                      </a:pPr>
                      <a:r>
                        <a:rPr lang="en-US" sz="1100" dirty="0">
                          <a:effectLst/>
                          <a:cs typeface="B Nazanin" panose="00000400000000000000" pitchFamily="2" charset="-78"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  <a:cs typeface="B Nazanin" panose="00000400000000000000" pitchFamily="2" charset="-78"/>
                        </a:rPr>
                        <a:t>چرا ؟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3824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99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96125"/>
            <a:ext cx="846772" cy="10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rm[1]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86" y="459740"/>
            <a:ext cx="846714" cy="10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218871" y="5486400"/>
            <a:ext cx="3467929" cy="767957"/>
            <a:chOff x="4572000" y="5486400"/>
            <a:chExt cx="3467929" cy="767957"/>
          </a:xfrm>
        </p:grpSpPr>
        <p:sp>
          <p:nvSpPr>
            <p:cNvPr id="11" name="Flowchart: Stored Data 10"/>
            <p:cNvSpPr/>
            <p:nvPr/>
          </p:nvSpPr>
          <p:spPr>
            <a:xfrm flipH="1">
              <a:off x="6744529" y="5555117"/>
              <a:ext cx="1295400" cy="612648"/>
            </a:xfrm>
            <a:prstGeom prst="flowChartOnline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a-IR" dirty="0" smtClean="0">
                  <a:cs typeface="B Nazanin" pitchFamily="2" charset="-78"/>
                </a:rPr>
                <a:t>7/20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572000" y="5486400"/>
              <a:ext cx="2732815" cy="7679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1340" dirty="0">
                  <a:solidFill>
                    <a:schemeClr val="tx1"/>
                  </a:solidFill>
                  <a:latin typeface="IranNastaliq" pitchFamily="2" charset="0"/>
                  <a:cs typeface="IranNastaliq" pitchFamily="2" charset="0"/>
                </a:rPr>
                <a:t>مقایسه تحلیلی استانداردهای طراحی مراکزداده</a:t>
              </a:r>
              <a:endParaRPr lang="en-US" sz="1340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endParaRPr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76200" y="2069909"/>
            <a:ext cx="8229600" cy="295929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itchFamily="2" charset="-78"/>
              </a:rPr>
              <a:t>چرا</a:t>
            </a:r>
            <a:r>
              <a:rPr lang="fa-IR" sz="1600" dirty="0">
                <a:cs typeface="B Nazanin" pitchFamily="2" charset="-78"/>
              </a:rPr>
              <a:t> </a:t>
            </a:r>
            <a:r>
              <a:rPr lang="en-US" sz="1600" dirty="0">
                <a:cs typeface="B Nazanin" pitchFamily="2" charset="-78"/>
              </a:rPr>
              <a:t>TIA </a:t>
            </a:r>
            <a:r>
              <a:rPr lang="fa-IR" sz="1600" dirty="0">
                <a:cs typeface="B Nazanin" pitchFamily="2" charset="-78"/>
              </a:rPr>
              <a:t> </a:t>
            </a:r>
            <a:r>
              <a:rPr lang="fa-IR" sz="2000" dirty="0">
                <a:cs typeface="B Nazanin" pitchFamily="2" charset="-78"/>
              </a:rPr>
              <a:t>محبوب تر </a:t>
            </a:r>
            <a:r>
              <a:rPr lang="fa-IR" sz="2000" dirty="0" smtClean="0">
                <a:cs typeface="B Nazanin" pitchFamily="2" charset="-78"/>
              </a:rPr>
              <a:t>است؟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000" dirty="0" smtClean="0">
                <a:cs typeface="B Nazanin" pitchFamily="2" charset="-78"/>
              </a:rPr>
              <a:t>وضعیت در ایران</a:t>
            </a:r>
            <a:endParaRPr lang="fa-IR" sz="1600" dirty="0">
              <a:cs typeface="B Nazanin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itchFamily="2" charset="-78"/>
              </a:rPr>
              <a:t>نقشه </a:t>
            </a:r>
            <a:r>
              <a:rPr lang="fa-IR" sz="2000" dirty="0" smtClean="0">
                <a:cs typeface="B Nazanin" pitchFamily="2" charset="-78"/>
              </a:rPr>
              <a:t>راه</a:t>
            </a:r>
            <a:endParaRPr lang="fa-IR" sz="2000" dirty="0">
              <a:cs typeface="B Nazanin" pitchFamily="2" charset="-78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/>
          </a:bodyPr>
          <a:lstStyle/>
          <a:p>
            <a:pPr algn="ctr"/>
            <a:r>
              <a:rPr lang="fa-IR" sz="2900" dirty="0">
                <a:cs typeface="B Titr" pitchFamily="2" charset="-78"/>
              </a:rPr>
              <a:t>نتیجه گیری و سخن آخر</a:t>
            </a:r>
            <a:endParaRPr lang="en-US" sz="2900" dirty="0">
              <a:cs typeface="B Titr" pitchFamily="2" charset="-78"/>
            </a:endParaRPr>
          </a:p>
        </p:txBody>
      </p:sp>
      <p:sp>
        <p:nvSpPr>
          <p:cNvPr id="9" name="Flowchart: Stored Data 8"/>
          <p:cNvSpPr/>
          <p:nvPr/>
        </p:nvSpPr>
        <p:spPr>
          <a:xfrm flipH="1">
            <a:off x="7292088" y="5555117"/>
            <a:ext cx="1394713" cy="612648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a-IR" dirty="0" smtClean="0">
                <a:cs typeface="B Nazanin" pitchFamily="2" charset="-78"/>
              </a:rPr>
              <a:t>1</a:t>
            </a:r>
            <a:r>
              <a:rPr lang="fa-IR" dirty="0">
                <a:cs typeface="B Nazanin" pitchFamily="2" charset="-78"/>
              </a:rPr>
              <a:t>6</a:t>
            </a:r>
            <a:r>
              <a:rPr lang="fa-IR" dirty="0" smtClean="0">
                <a:cs typeface="B Nazanin" pitchFamily="2" charset="-78"/>
              </a:rPr>
              <a:t>/20</a:t>
            </a:r>
            <a:endParaRPr lang="en-US" dirty="0">
              <a:cs typeface="B Nazanin" pitchFamily="2" charset="-78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953000" y="5486400"/>
            <a:ext cx="2942329" cy="7679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340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rPr>
              <a:t>مقایسه تحلیلی استانداردهای طراحی مراکزداده</a:t>
            </a:r>
            <a:endParaRPr lang="en-US" sz="1340" dirty="0">
              <a:solidFill>
                <a:schemeClr val="tx1"/>
              </a:solidFill>
              <a:latin typeface="IranNastaliq" pitchFamily="2" charset="0"/>
              <a:cs typeface="IranNastaliq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97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96125"/>
            <a:ext cx="846772" cy="10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rm[1]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86" y="459740"/>
            <a:ext cx="846714" cy="10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218871" y="5486400"/>
            <a:ext cx="3467929" cy="767957"/>
            <a:chOff x="4572000" y="5486400"/>
            <a:chExt cx="3467929" cy="767957"/>
          </a:xfrm>
        </p:grpSpPr>
        <p:sp>
          <p:nvSpPr>
            <p:cNvPr id="11" name="Flowchart: Stored Data 10"/>
            <p:cNvSpPr/>
            <p:nvPr/>
          </p:nvSpPr>
          <p:spPr>
            <a:xfrm flipH="1">
              <a:off x="6744529" y="5555117"/>
              <a:ext cx="1295400" cy="612648"/>
            </a:xfrm>
            <a:prstGeom prst="flowChartOnline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a-IR" dirty="0" smtClean="0">
                  <a:cs typeface="B Nazanin" pitchFamily="2" charset="-78"/>
                </a:rPr>
                <a:t>7/20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572000" y="5486400"/>
              <a:ext cx="2732815" cy="7679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1340" dirty="0">
                  <a:solidFill>
                    <a:schemeClr val="tx1"/>
                  </a:solidFill>
                  <a:latin typeface="IranNastaliq" pitchFamily="2" charset="0"/>
                  <a:cs typeface="IranNastaliq" pitchFamily="2" charset="0"/>
                </a:rPr>
                <a:t>مقایسه تحلیلی استانداردهای طراحی مراکزداده</a:t>
              </a:r>
              <a:endParaRPr lang="en-US" sz="1340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endParaRPr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381000" y="1854331"/>
            <a:ext cx="8229600" cy="3860669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itchFamily="2" charset="-78"/>
              </a:rPr>
              <a:t>[1] دوست محمديان، حميد، فرزانه، رومين، معماری زیرساخت مرکز داده، مرکز آموزش و تحقیقات صنعتی ایران، 29 خرداد 1392</a:t>
            </a:r>
            <a:r>
              <a:rPr lang="fa-IR" sz="2000" dirty="0" smtClean="0">
                <a:cs typeface="B Nazanin" pitchFamily="2" charset="-78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B Nazanin" pitchFamily="2" charset="-78"/>
              </a:rPr>
              <a:t>[2] BICSI Institute, ANSI/BICSI 002-2011 Data Center Design and Implementation Best Practices, ANSI, January 2011. </a:t>
            </a:r>
            <a:endParaRPr lang="fa-IR" sz="1600" dirty="0" smtClean="0">
              <a:cs typeface="B Nazanin" pitchFamily="2" charset="-78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B Nazanin" pitchFamily="2" charset="-78"/>
              </a:rPr>
              <a:t>[3] L.G. Starkova and E.R. Farkhutdinova, Increase of the Efficiency of the System of Cooling of Data Processing Center Servers, International Conference on Industrial Engineering ICIE 2016, Dec 2016</a:t>
            </a:r>
            <a:r>
              <a:rPr lang="en-US" sz="1600" dirty="0" smtClean="0">
                <a:cs typeface="B Nazanin" pitchFamily="2" charset="-78"/>
              </a:rPr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B Nazanin" pitchFamily="2" charset="-78"/>
              </a:rPr>
              <a:t>[4] N. Rasmussen, Calculation of Technical Cooling Requirements for Data Processing Centers, 2014. URL: http:/www.apc.ru</a:t>
            </a:r>
            <a:r>
              <a:rPr lang="en-US" sz="1600" dirty="0" smtClean="0">
                <a:cs typeface="B Nazanin" pitchFamily="2" charset="-78"/>
              </a:rPr>
              <a:t>.</a:t>
            </a:r>
          </a:p>
          <a:p>
            <a:pPr algn="r" rtl="1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cs typeface="B Nazanin" pitchFamily="2" charset="-78"/>
              </a:rPr>
              <a:t>[5] موسسه آبرون، اصول طراحی و پیاده سازی بهینه مراکز داده: گزیده ای کاربردی از آخرین ویرایش استاندارد </a:t>
            </a:r>
            <a:r>
              <a:rPr lang="en-US" sz="1600" dirty="0">
                <a:cs typeface="B Nazanin" pitchFamily="2" charset="-78"/>
              </a:rPr>
              <a:t>ANSI/BICSI - 002 – 2011 </a:t>
            </a:r>
            <a:r>
              <a:rPr lang="en-US" sz="2000" dirty="0">
                <a:cs typeface="B Nazanin" pitchFamily="2" charset="-78"/>
              </a:rPr>
              <a:t>، </a:t>
            </a:r>
            <a:r>
              <a:rPr lang="fa-IR" sz="2000" dirty="0">
                <a:cs typeface="B Nazanin" pitchFamily="2" charset="-78"/>
              </a:rPr>
              <a:t>تهران، انتشارات آبرون، 1392. 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/>
          </a:bodyPr>
          <a:lstStyle/>
          <a:p>
            <a:pPr algn="ctr"/>
            <a:r>
              <a:rPr lang="fa-IR" sz="2900" dirty="0" smtClean="0">
                <a:cs typeface="B Titr" pitchFamily="2" charset="-78"/>
              </a:rPr>
              <a:t>منابع</a:t>
            </a:r>
            <a:endParaRPr lang="en-US" sz="2900" dirty="0">
              <a:cs typeface="B Titr" pitchFamily="2" charset="-78"/>
            </a:endParaRPr>
          </a:p>
        </p:txBody>
      </p:sp>
      <p:sp>
        <p:nvSpPr>
          <p:cNvPr id="9" name="Flowchart: Stored Data 8"/>
          <p:cNvSpPr/>
          <p:nvPr/>
        </p:nvSpPr>
        <p:spPr>
          <a:xfrm flipH="1">
            <a:off x="7292088" y="5555117"/>
            <a:ext cx="1394713" cy="612648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fa-IR" dirty="0" smtClean="0">
                <a:cs typeface="B Nazanin" pitchFamily="2" charset="-78"/>
              </a:rPr>
              <a:t>17/20</a:t>
            </a:r>
            <a:endParaRPr lang="en-US" dirty="0">
              <a:cs typeface="B Nazanin" pitchFamily="2" charset="-78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953000" y="5486400"/>
            <a:ext cx="2942329" cy="76795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340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rPr>
              <a:t>مقایسه تحلیلی استانداردهای طراحی مراکزداده</a:t>
            </a:r>
            <a:endParaRPr lang="en-US" sz="1340" dirty="0">
              <a:solidFill>
                <a:schemeClr val="tx1"/>
              </a:solidFill>
              <a:latin typeface="IranNastaliq" pitchFamily="2" charset="0"/>
              <a:cs typeface="IranNastaliq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81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2064"/>
            <a:ext cx="5486400" cy="46501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88709"/>
            <a:ext cx="8229600" cy="562629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 algn="ctr">
              <a:buFont typeface="Wingdings 3"/>
              <a:buNone/>
            </a:pPr>
            <a:r>
              <a:rPr lang="fa-IR" sz="3600" b="1" dirty="0" smtClean="0">
                <a:solidFill>
                  <a:schemeClr val="accent2">
                    <a:lumMod val="75000"/>
                  </a:schemeClr>
                </a:solidFill>
                <a:cs typeface="_MRT_Khodkar" pitchFamily="2" charset="-78"/>
              </a:rPr>
              <a:t>از توجه شما متشکرم</a:t>
            </a:r>
          </a:p>
          <a:p>
            <a:pPr marL="0" indent="0" algn="r">
              <a:buFont typeface="Wingdings 3"/>
              <a:buNone/>
            </a:pPr>
            <a:endParaRPr lang="fa-IR" sz="2400" b="1" dirty="0">
              <a:cs typeface="B Arash" pitchFamily="2" charset="-78"/>
            </a:endParaRPr>
          </a:p>
          <a:p>
            <a:pPr marL="0" indent="0" algn="ctr">
              <a:buNone/>
            </a:pPr>
            <a:r>
              <a:rPr lang="fa-IR" sz="2000" b="1" i="1" dirty="0">
                <a:solidFill>
                  <a:srgbClr val="007A37"/>
                </a:solidFill>
                <a:cs typeface="B Titr" pitchFamily="2" charset="-78"/>
              </a:rPr>
              <a:t>دانش بهترين ثروت­ها است و سخاوتمند </a:t>
            </a:r>
            <a:r>
              <a:rPr lang="fa-IR" sz="2000" i="1" dirty="0">
                <a:solidFill>
                  <a:srgbClr val="007A37"/>
                </a:solidFill>
                <a:cs typeface="B Titr" pitchFamily="2" charset="-78"/>
              </a:rPr>
              <a:t>کسي است که اين همه را به ديگران مي­بخشد</a:t>
            </a:r>
            <a:r>
              <a:rPr lang="fa-IR" sz="2000" dirty="0"/>
              <a:t>.</a:t>
            </a:r>
            <a:endParaRPr lang="en-US" sz="2000" dirty="0"/>
          </a:p>
          <a:p>
            <a:pPr marL="0" indent="0" algn="r">
              <a:buFont typeface="Wingdings 3"/>
              <a:buNone/>
            </a:pPr>
            <a:endParaRPr lang="fa-IR" sz="2000" b="1" dirty="0" smtClean="0">
              <a:solidFill>
                <a:srgbClr val="007A37"/>
              </a:solidFill>
              <a:cs typeface="B Titr" pitchFamily="2" charset="-78"/>
            </a:endParaRPr>
          </a:p>
          <a:p>
            <a:pPr marL="0" indent="0" algn="r">
              <a:buFont typeface="Wingdings 3"/>
              <a:buNone/>
            </a:pPr>
            <a:r>
              <a:rPr lang="fa-IR" sz="2000" b="1" dirty="0" smtClean="0">
                <a:solidFill>
                  <a:srgbClr val="007A37"/>
                </a:solidFill>
                <a:cs typeface="B Titr" pitchFamily="2" charset="-78"/>
              </a:rPr>
              <a:t>ضمن قدرداني از راهنمايي هاي استاد خوبم دکتر هاشمی</a:t>
            </a:r>
          </a:p>
          <a:p>
            <a:pPr marL="0" indent="0" algn="r">
              <a:buFont typeface="Wingdings 3"/>
              <a:buNone/>
            </a:pPr>
            <a:r>
              <a:rPr lang="fa-IR" sz="2000" b="1" dirty="0" smtClean="0">
                <a:solidFill>
                  <a:srgbClr val="007A37"/>
                </a:solidFill>
                <a:cs typeface="B Titr" pitchFamily="2" charset="-78"/>
              </a:rPr>
              <a:t>توجه استاد ناظر محترم</a:t>
            </a:r>
          </a:p>
          <a:p>
            <a:pPr marL="0" indent="0" algn="r">
              <a:buFont typeface="Wingdings 3"/>
              <a:buNone/>
            </a:pPr>
            <a:r>
              <a:rPr lang="fa-IR" sz="2000" b="1" dirty="0" smtClean="0">
                <a:solidFill>
                  <a:srgbClr val="007A37"/>
                </a:solidFill>
                <a:cs typeface="B Titr" pitchFamily="2" charset="-78"/>
              </a:rPr>
              <a:t>زحمات مسئولين دانشکده</a:t>
            </a:r>
          </a:p>
          <a:p>
            <a:pPr marL="0" indent="0" algn="r">
              <a:buFont typeface="Wingdings 3"/>
              <a:buNone/>
            </a:pPr>
            <a:r>
              <a:rPr lang="fa-IR" sz="2000" b="1" dirty="0" smtClean="0">
                <a:solidFill>
                  <a:srgbClr val="007A37"/>
                </a:solidFill>
                <a:cs typeface="B Titr" pitchFamily="2" charset="-78"/>
              </a:rPr>
              <a:t>     	                  و</a:t>
            </a:r>
          </a:p>
          <a:p>
            <a:pPr marL="0" indent="0" algn="r">
              <a:buFont typeface="Wingdings 3"/>
              <a:buNone/>
            </a:pPr>
            <a:r>
              <a:rPr lang="fa-IR" sz="2000" b="1" dirty="0" smtClean="0">
                <a:solidFill>
                  <a:srgbClr val="007A37"/>
                </a:solidFill>
                <a:cs typeface="B Titr" pitchFamily="2" charset="-78"/>
              </a:rPr>
              <a:t>حمايت هميشگي همسر مهربانم</a:t>
            </a:r>
          </a:p>
          <a:p>
            <a:pPr marL="0" indent="0" algn="r">
              <a:buFont typeface="Wingdings 3"/>
              <a:buNone/>
            </a:pPr>
            <a:r>
              <a:rPr lang="fa-IR" sz="2000" b="1" dirty="0" smtClean="0">
                <a:solidFill>
                  <a:srgbClr val="007A37"/>
                </a:solidFill>
                <a:cs typeface="B Titr" pitchFamily="2" charset="-78"/>
              </a:rPr>
              <a:t>پدر و مادر گرانقدرم</a:t>
            </a:r>
          </a:p>
          <a:p>
            <a:pPr marL="0" indent="0" algn="r" rtl="1">
              <a:buFont typeface="Wingdings 3"/>
              <a:buNone/>
            </a:pPr>
            <a:r>
              <a:rPr lang="fa-IR" sz="2000" dirty="0" smtClean="0">
                <a:solidFill>
                  <a:srgbClr val="007A37"/>
                </a:solidFill>
                <a:cs typeface="B Titr" pitchFamily="2" charset="-78"/>
              </a:rPr>
              <a:t>و کمک و دلگرمي همکلاسي هاي </a:t>
            </a:r>
          </a:p>
          <a:p>
            <a:pPr marL="0" indent="0" algn="r" rtl="1">
              <a:buFont typeface="Wingdings 3"/>
              <a:buNone/>
            </a:pPr>
            <a:r>
              <a:rPr lang="fa-IR" sz="2000" dirty="0" smtClean="0">
                <a:solidFill>
                  <a:srgbClr val="007A37"/>
                </a:solidFill>
                <a:cs typeface="B Titr" pitchFamily="2" charset="-78"/>
              </a:rPr>
              <a:t>بزرگوارم</a:t>
            </a:r>
          </a:p>
          <a:p>
            <a:pPr marL="0" indent="0" algn="r" rtl="1">
              <a:buFont typeface="Wingdings 3"/>
              <a:buNone/>
            </a:pPr>
            <a:endParaRPr lang="fa-IR" sz="2000" dirty="0">
              <a:solidFill>
                <a:srgbClr val="007A37"/>
              </a:solidFill>
              <a:cs typeface="B Titr" pitchFamily="2" charset="-78"/>
            </a:endParaRPr>
          </a:p>
          <a:p>
            <a:pPr marL="0" indent="0" algn="r" rtl="1">
              <a:buFont typeface="Wingdings 3"/>
              <a:buNone/>
            </a:pPr>
            <a:endParaRPr lang="fa-IR" sz="2000" dirty="0" smtClean="0">
              <a:solidFill>
                <a:srgbClr val="007A37"/>
              </a:solidFill>
              <a:cs typeface="B Titr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8897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457201"/>
            <a:ext cx="8382000" cy="3657600"/>
          </a:xfrm>
        </p:spPr>
        <p:txBody>
          <a:bodyPr>
            <a:normAutofit fontScale="90000"/>
          </a:bodyPr>
          <a:lstStyle/>
          <a:p>
            <a:pPr algn="ctr" rtl="1"/>
            <a:r>
              <a:rPr lang="fa-IR" sz="1600" dirty="0" smtClean="0">
                <a:solidFill>
                  <a:schemeClr val="tx1"/>
                </a:solidFill>
              </a:rPr>
              <a:t/>
            </a:r>
            <a:br>
              <a:rPr lang="fa-IR" sz="1600" dirty="0" smtClean="0">
                <a:solidFill>
                  <a:schemeClr val="tx1"/>
                </a:solidFill>
              </a:rPr>
            </a:br>
            <a:r>
              <a:rPr lang="fa-IR" sz="1600" dirty="0" smtClean="0">
                <a:solidFill>
                  <a:schemeClr val="tx1"/>
                </a:solidFill>
              </a:rPr>
              <a:t/>
            </a:r>
            <a:br>
              <a:rPr lang="fa-IR" sz="1600" dirty="0" smtClean="0">
                <a:solidFill>
                  <a:schemeClr val="tx1"/>
                </a:solidFill>
              </a:rPr>
            </a:br>
            <a:r>
              <a:rPr lang="fa-IR" sz="1600" dirty="0" smtClean="0">
                <a:solidFill>
                  <a:schemeClr val="tx1"/>
                </a:solidFill>
              </a:rPr>
              <a:t/>
            </a:r>
            <a:br>
              <a:rPr lang="fa-IR" sz="1600" dirty="0" smtClean="0">
                <a:solidFill>
                  <a:schemeClr val="tx1"/>
                </a:solidFill>
              </a:rPr>
            </a:br>
            <a:r>
              <a:rPr lang="fa-IR" sz="1600" dirty="0" smtClean="0">
                <a:solidFill>
                  <a:schemeClr val="tx1"/>
                </a:solidFill>
              </a:rPr>
              <a:t/>
            </a:r>
            <a:br>
              <a:rPr lang="fa-IR" sz="1600" dirty="0" smtClean="0">
                <a:solidFill>
                  <a:schemeClr val="tx1"/>
                </a:solidFill>
              </a:rPr>
            </a:br>
            <a:r>
              <a:rPr lang="fa-IR" sz="1600" dirty="0" smtClean="0">
                <a:solidFill>
                  <a:schemeClr val="tx1"/>
                </a:solidFill>
              </a:rPr>
              <a:t/>
            </a:r>
            <a:br>
              <a:rPr lang="fa-IR" sz="1600" dirty="0" smtClean="0">
                <a:solidFill>
                  <a:schemeClr val="tx1"/>
                </a:solidFill>
              </a:rPr>
            </a:br>
            <a:r>
              <a:rPr lang="fa-IR" sz="1600" b="1" dirty="0" smtClean="0">
                <a:solidFill>
                  <a:schemeClr val="tx1"/>
                </a:solidFill>
                <a:latin typeface="Btitr"/>
                <a:cs typeface="B Nazanin" pitchFamily="2" charset="-78"/>
              </a:rPr>
              <a:t>سمینار ویژه کارشناسی ارشد مهندسی فناوری اطلاعات گرايش مديريت سيستم هاي اطلاعاتي</a:t>
            </a: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fa-IR" sz="1600" dirty="0" smtClean="0">
                <a:solidFill>
                  <a:schemeClr val="tx1"/>
                </a:solidFill>
              </a:rPr>
              <a:t> </a:t>
            </a: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fa-IR" sz="1600" dirty="0" smtClean="0">
                <a:solidFill>
                  <a:schemeClr val="tx1"/>
                </a:solidFill>
              </a:rPr>
              <a:t/>
            </a:r>
            <a:br>
              <a:rPr lang="fa-IR" sz="1600" dirty="0" smtClean="0">
                <a:solidFill>
                  <a:schemeClr val="tx1"/>
                </a:solidFill>
              </a:rPr>
            </a:br>
            <a:r>
              <a:rPr lang="fa-IR" sz="1600" dirty="0" smtClean="0">
                <a:solidFill>
                  <a:schemeClr val="tx1"/>
                </a:solidFill>
              </a:rPr>
              <a:t/>
            </a:r>
            <a:br>
              <a:rPr lang="fa-IR" sz="1600" dirty="0" smtClean="0">
                <a:solidFill>
                  <a:schemeClr val="tx1"/>
                </a:solidFill>
              </a:rPr>
            </a:br>
            <a:r>
              <a:rPr lang="fa-IR" sz="2400" dirty="0" smtClean="0">
                <a:solidFill>
                  <a:schemeClr val="tx1"/>
                </a:solidFill>
                <a:latin typeface="Btitr"/>
                <a:cs typeface="B Titr" pitchFamily="2" charset="-78"/>
              </a:rPr>
              <a:t>مقایسه تحلیلی استانداردهای طراحی مراکز داده</a:t>
            </a:r>
            <a:br>
              <a:rPr lang="fa-IR" sz="2400" dirty="0" smtClean="0">
                <a:solidFill>
                  <a:schemeClr val="tx1"/>
                </a:solidFill>
                <a:latin typeface="Btitr"/>
                <a:cs typeface="B Titr" pitchFamily="2" charset="-78"/>
              </a:rPr>
            </a:b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> </a:t>
            </a: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  <a:latin typeface="Vijaya" pitchFamily="34" charset="0"/>
                <a:cs typeface="Vijaya" pitchFamily="34" charset="0"/>
              </a:rPr>
              <a:t>A Comparative analysis to data center design standards</a:t>
            </a:r>
            <a:r>
              <a:rPr lang="en-US" sz="2400" b="1" dirty="0" smtClean="0">
                <a:solidFill>
                  <a:schemeClr val="tx1"/>
                </a:solidFill>
                <a:latin typeface="Vijaya" pitchFamily="34" charset="0"/>
                <a:cs typeface="Vijaya" pitchFamily="34" charset="0"/>
              </a:rPr>
              <a:t/>
            </a:r>
            <a:br>
              <a:rPr lang="en-US" sz="2400" b="1" dirty="0" smtClean="0">
                <a:solidFill>
                  <a:schemeClr val="tx1"/>
                </a:solidFill>
                <a:latin typeface="Vijaya" pitchFamily="34" charset="0"/>
                <a:cs typeface="Vijaya" pitchFamily="34" charset="0"/>
              </a:rPr>
            </a:br>
            <a:endParaRPr lang="en-US" sz="2400" b="1" dirty="0">
              <a:solidFill>
                <a:schemeClr val="tx1"/>
              </a:solidFill>
              <a:latin typeface="Vijaya" pitchFamily="34" charset="0"/>
              <a:cs typeface="Vijaya" pitchFamily="34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533400"/>
            <a:ext cx="846772" cy="10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rm[1]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86" y="520816"/>
            <a:ext cx="846714" cy="10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4800600" y="4156364"/>
            <a:ext cx="3740729" cy="2133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>
              <a:lnSpc>
                <a:spcPct val="150000"/>
              </a:lnSpc>
            </a:pPr>
            <a:r>
              <a:rPr lang="fa-IR" dirty="0" smtClean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rPr>
              <a:t>استاد راهنما:</a:t>
            </a:r>
          </a:p>
          <a:p>
            <a:pPr algn="r" rtl="1">
              <a:lnSpc>
                <a:spcPct val="150000"/>
              </a:lnSpc>
            </a:pPr>
            <a:r>
              <a:rPr lang="fa-IR" dirty="0" smtClean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rPr>
              <a:t>دکتر ستار هاشمی</a:t>
            </a:r>
          </a:p>
          <a:p>
            <a:pPr algn="r" rtl="1">
              <a:lnSpc>
                <a:spcPct val="150000"/>
              </a:lnSpc>
            </a:pPr>
            <a:r>
              <a:rPr lang="fa-IR" dirty="0" smtClean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rPr>
              <a:t>تاريخ ارائه: </a:t>
            </a:r>
            <a:r>
              <a:rPr lang="fa-IR" dirty="0" smtClean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rPr>
              <a:t>بهار</a:t>
            </a:r>
            <a:r>
              <a:rPr lang="fa-IR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rPr>
              <a:t> </a:t>
            </a:r>
            <a:r>
              <a:rPr lang="fa-IR" dirty="0" smtClean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rPr>
              <a:t>1396</a:t>
            </a:r>
            <a:endParaRPr lang="en-US" dirty="0">
              <a:solidFill>
                <a:schemeClr val="tx1"/>
              </a:solidFill>
              <a:latin typeface="IranNastaliq" pitchFamily="2" charset="0"/>
              <a:cs typeface="IranNastaliq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217" y="4481946"/>
            <a:ext cx="1694212" cy="14824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ounded Rectangle 11"/>
          <p:cNvSpPr/>
          <p:nvPr/>
        </p:nvSpPr>
        <p:spPr>
          <a:xfrm>
            <a:off x="685800" y="4156364"/>
            <a:ext cx="3740729" cy="2133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>
              <a:lnSpc>
                <a:spcPct val="150000"/>
              </a:lnSpc>
            </a:pPr>
            <a:r>
              <a:rPr lang="fa-IR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rPr>
              <a:t>توسط:</a:t>
            </a:r>
          </a:p>
          <a:p>
            <a:pPr algn="r" rtl="1">
              <a:lnSpc>
                <a:spcPct val="150000"/>
              </a:lnSpc>
            </a:pPr>
            <a:r>
              <a:rPr lang="fa-IR" dirty="0" smtClean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rPr>
              <a:t>محمد تقدسی</a:t>
            </a:r>
            <a:endParaRPr lang="fa-IR" dirty="0">
              <a:solidFill>
                <a:schemeClr val="tx1"/>
              </a:solidFill>
              <a:latin typeface="IranNastaliq" pitchFamily="2" charset="0"/>
              <a:cs typeface="IranNastaliq" pitchFamily="2" charset="0"/>
            </a:endParaRPr>
          </a:p>
          <a:p>
            <a:pPr algn="r" rtl="1">
              <a:lnSpc>
                <a:spcPct val="150000"/>
              </a:lnSpc>
            </a:pPr>
            <a:r>
              <a:rPr lang="fa-IR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rPr>
              <a:t>شماره دانشجويي: </a:t>
            </a:r>
            <a:r>
              <a:rPr lang="fa-IR" dirty="0" smtClean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rPr>
              <a:t>9371080</a:t>
            </a:r>
            <a:endParaRPr lang="en-US" dirty="0">
              <a:solidFill>
                <a:schemeClr val="tx1"/>
              </a:solidFill>
              <a:latin typeface="IranNastaliq" pitchFamily="2" charset="0"/>
              <a:cs typeface="IranNastaliq" pitchFamily="2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5799" y="4508789"/>
            <a:ext cx="1713791" cy="1455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1510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/>
          <a:lstStyle/>
          <a:p>
            <a:pPr algn="ctr"/>
            <a:r>
              <a:rPr lang="fa-IR" dirty="0" smtClean="0">
                <a:latin typeface="IranNastaliq" pitchFamily="2" charset="0"/>
                <a:cs typeface="IranNastaliq" pitchFamily="2" charset="0"/>
              </a:rPr>
              <a:t>فهرست</a:t>
            </a:r>
            <a:endParaRPr lang="en-US" dirty="0">
              <a:latin typeface="IranNastaliq" pitchFamily="2" charset="0"/>
              <a:cs typeface="IranNastaliq" pitchFamily="2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96125"/>
            <a:ext cx="846772" cy="10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rm[1]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86" y="459740"/>
            <a:ext cx="846714" cy="10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17" name="Pentagon 16"/>
          <p:cNvSpPr/>
          <p:nvPr/>
        </p:nvSpPr>
        <p:spPr>
          <a:xfrm flipH="1">
            <a:off x="1676400" y="2736089"/>
            <a:ext cx="5791200" cy="519545"/>
          </a:xfrm>
          <a:prstGeom prst="homePlat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>
                <a:cs typeface="B Nazanin" pitchFamily="2" charset="-78"/>
              </a:rPr>
              <a:t>بررسی استانداردهای طراحی مرکزداده</a:t>
            </a:r>
            <a:endParaRPr lang="en-US" b="1" dirty="0">
              <a:cs typeface="B Nazanin" pitchFamily="2" charset="-78"/>
            </a:endParaRPr>
          </a:p>
        </p:txBody>
      </p:sp>
      <p:sp>
        <p:nvSpPr>
          <p:cNvPr id="18" name="Pentagon 17"/>
          <p:cNvSpPr/>
          <p:nvPr/>
        </p:nvSpPr>
        <p:spPr>
          <a:xfrm flipH="1">
            <a:off x="1697182" y="3363007"/>
            <a:ext cx="5791200" cy="519545"/>
          </a:xfrm>
          <a:prstGeom prst="homePlat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>
                <a:cs typeface="B Nazanin" pitchFamily="2" charset="-78"/>
              </a:rPr>
              <a:t>مقایسه تحلیلی استانداردهای طراحی مرکزداده</a:t>
            </a:r>
            <a:endParaRPr lang="en-US" b="1" dirty="0">
              <a:cs typeface="B Nazanin" pitchFamily="2" charset="-78"/>
            </a:endParaRPr>
          </a:p>
        </p:txBody>
      </p:sp>
      <p:sp>
        <p:nvSpPr>
          <p:cNvPr id="19" name="Pentagon 18"/>
          <p:cNvSpPr/>
          <p:nvPr/>
        </p:nvSpPr>
        <p:spPr>
          <a:xfrm flipH="1">
            <a:off x="1697182" y="3996850"/>
            <a:ext cx="5791200" cy="519545"/>
          </a:xfrm>
          <a:prstGeom prst="homePlat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cs typeface="B Nazanin" pitchFamily="2" charset="-78"/>
              </a:rPr>
              <a:t>نتیجه گیری و سخن آخر</a:t>
            </a:r>
            <a:endParaRPr lang="en-US" b="1" dirty="0">
              <a:cs typeface="B Nazanin" pitchFamily="2" charset="-78"/>
            </a:endParaRPr>
          </a:p>
        </p:txBody>
      </p:sp>
      <p:sp>
        <p:nvSpPr>
          <p:cNvPr id="15" name="Pentagon 14">
            <a:hlinkClick r:id="rId4" action="ppaction://hlinksldjump"/>
          </p:cNvPr>
          <p:cNvSpPr/>
          <p:nvPr/>
        </p:nvSpPr>
        <p:spPr>
          <a:xfrm flipH="1">
            <a:off x="1676400" y="2102243"/>
            <a:ext cx="5791200" cy="519545"/>
          </a:xfrm>
          <a:prstGeom prst="homePlat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>
                <a:cs typeface="B Nazanin" pitchFamily="2" charset="-78"/>
              </a:rPr>
              <a:t>نگاهي کلی بر یک مراکز داده</a:t>
            </a:r>
            <a:endParaRPr lang="en-US" b="1" dirty="0"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94275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/>
          <a:lstStyle/>
          <a:p>
            <a:pPr algn="ctr"/>
            <a:r>
              <a:rPr lang="fa-IR" dirty="0" smtClean="0">
                <a:latin typeface="IranNastaliq" pitchFamily="2" charset="0"/>
                <a:cs typeface="IranNastaliq" pitchFamily="2" charset="0"/>
              </a:rPr>
              <a:t>رویکرد من...</a:t>
            </a:r>
            <a:endParaRPr lang="en-US" dirty="0">
              <a:latin typeface="IranNastaliq" pitchFamily="2" charset="0"/>
              <a:cs typeface="IranNastaliq" pitchFamily="2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96125"/>
            <a:ext cx="846772" cy="10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rm[1]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86" y="459740"/>
            <a:ext cx="846714" cy="10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n-US" dirty="0" smtClean="0"/>
          </a:p>
          <a:p>
            <a:pPr marL="109728" indent="0">
              <a:buNone/>
            </a:pPr>
            <a:endParaRPr lang="en-US" dirty="0"/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17" name="Pentagon 16"/>
          <p:cNvSpPr/>
          <p:nvPr/>
        </p:nvSpPr>
        <p:spPr>
          <a:xfrm flipH="1">
            <a:off x="1676400" y="2736089"/>
            <a:ext cx="5791200" cy="519545"/>
          </a:xfrm>
          <a:prstGeom prst="homePlat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cs typeface="B Nazanin" pitchFamily="2" charset="-78"/>
              </a:rPr>
              <a:t>مبتنی بر تجربیات عملی</a:t>
            </a:r>
            <a:endParaRPr lang="en-US" b="1" dirty="0">
              <a:cs typeface="B Nazanin" pitchFamily="2" charset="-78"/>
            </a:endParaRPr>
          </a:p>
        </p:txBody>
      </p:sp>
      <p:sp>
        <p:nvSpPr>
          <p:cNvPr id="18" name="Pentagon 17"/>
          <p:cNvSpPr/>
          <p:nvPr/>
        </p:nvSpPr>
        <p:spPr>
          <a:xfrm flipH="1">
            <a:off x="1697182" y="3363007"/>
            <a:ext cx="5791200" cy="519545"/>
          </a:xfrm>
          <a:prstGeom prst="homePlat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cs typeface="B Nazanin" pitchFamily="2" charset="-78"/>
              </a:rPr>
              <a:t>استفاده از مرجع اصلی استانداردها</a:t>
            </a:r>
            <a:endParaRPr lang="en-US" b="1" dirty="0">
              <a:cs typeface="B Nazanin" pitchFamily="2" charset="-78"/>
            </a:endParaRPr>
          </a:p>
        </p:txBody>
      </p:sp>
      <p:sp>
        <p:nvSpPr>
          <p:cNvPr id="19" name="Pentagon 18"/>
          <p:cNvSpPr/>
          <p:nvPr/>
        </p:nvSpPr>
        <p:spPr>
          <a:xfrm flipH="1">
            <a:off x="1697182" y="3996850"/>
            <a:ext cx="5791200" cy="519545"/>
          </a:xfrm>
          <a:prstGeom prst="homePlat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cs typeface="B Nazanin" pitchFamily="2" charset="-78"/>
              </a:rPr>
              <a:t>تحلیلی بودن</a:t>
            </a:r>
            <a:endParaRPr lang="en-US" b="1" dirty="0">
              <a:cs typeface="B Nazanin" pitchFamily="2" charset="-78"/>
            </a:endParaRPr>
          </a:p>
        </p:txBody>
      </p:sp>
      <p:sp>
        <p:nvSpPr>
          <p:cNvPr id="15" name="Pentagon 14">
            <a:hlinkClick r:id="rId4" action="ppaction://hlinksldjump"/>
          </p:cNvPr>
          <p:cNvSpPr/>
          <p:nvPr/>
        </p:nvSpPr>
        <p:spPr>
          <a:xfrm flipH="1">
            <a:off x="1676400" y="2102243"/>
            <a:ext cx="5791200" cy="519545"/>
          </a:xfrm>
          <a:prstGeom prst="homePlat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cs typeface="B Nazanin" pitchFamily="2" charset="-78"/>
              </a:rPr>
              <a:t>عملگرایی</a:t>
            </a:r>
            <a:endParaRPr lang="en-US" b="1" dirty="0">
              <a:cs typeface="B Nazani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5961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069909"/>
            <a:ext cx="8229600" cy="4178491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cs typeface="B Nazanin" pitchFamily="2" charset="-78"/>
              </a:rPr>
              <a:t>مرکزداده چیست؟</a:t>
            </a:r>
          </a:p>
          <a:p>
            <a:pPr algn="r" rtl="1">
              <a:buFont typeface="Arial" panose="020B0604020202020204" pitchFamily="34" charset="0"/>
              <a:buChar char="•"/>
            </a:pPr>
            <a:endParaRPr lang="fa-IR" sz="2400" dirty="0">
              <a:cs typeface="B Nazanin" pitchFamily="2" charset="-7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/>
          </a:bodyPr>
          <a:lstStyle/>
          <a:p>
            <a:pPr algn="ctr"/>
            <a:r>
              <a:rPr lang="fa-I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Nastaliq" pitchFamily="2" charset="0"/>
                <a:cs typeface="B Titr" pitchFamily="2" charset="-78"/>
              </a:rPr>
              <a:t>نگاهي کلی بر یک مراکز داده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Nastaliq" pitchFamily="2" charset="0"/>
              <a:cs typeface="B Titr" pitchFamily="2" charset="-78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96125"/>
            <a:ext cx="846772" cy="10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rm[1]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86" y="459740"/>
            <a:ext cx="846714" cy="10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5218871" y="5486400"/>
            <a:ext cx="3467929" cy="767957"/>
            <a:chOff x="4572000" y="5486400"/>
            <a:chExt cx="3467929" cy="767957"/>
          </a:xfrm>
        </p:grpSpPr>
        <p:sp>
          <p:nvSpPr>
            <p:cNvPr id="7" name="Flowchart: Stored Data 6"/>
            <p:cNvSpPr/>
            <p:nvPr/>
          </p:nvSpPr>
          <p:spPr>
            <a:xfrm flipH="1">
              <a:off x="6744529" y="5555117"/>
              <a:ext cx="1295400" cy="612648"/>
            </a:xfrm>
            <a:prstGeom prst="flowChartOnline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a-IR" dirty="0" smtClean="0">
                  <a:cs typeface="B Nazanin" pitchFamily="2" charset="-78"/>
                </a:rPr>
                <a:t>4/20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572000" y="5486400"/>
              <a:ext cx="2732815" cy="7679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1340" dirty="0" smtClean="0">
                  <a:solidFill>
                    <a:schemeClr val="tx1"/>
                  </a:solidFill>
                  <a:latin typeface="IranNastaliq" pitchFamily="2" charset="0"/>
                  <a:cs typeface="IranNastaliq" pitchFamily="2" charset="0"/>
                </a:rPr>
                <a:t>مقایسه تحلیلی استانداردهای طراحی مراکزداده</a:t>
              </a:r>
              <a:endParaRPr lang="en-US" sz="1340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0"/>
            <a:ext cx="5552792" cy="32984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8897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069909"/>
            <a:ext cx="8229600" cy="4178491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cs typeface="B Nazanin" pitchFamily="2" charset="-78"/>
              </a:rPr>
              <a:t>مشخصات یک مرکزداده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 smtClean="0">
                <a:cs typeface="B Nazanin" pitchFamily="2" charset="-78"/>
              </a:rPr>
              <a:t>اتصالات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B Nazanin" pitchFamily="2" charset="-78"/>
              </a:rPr>
              <a:t>ISP Connections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B Nazanin" pitchFamily="2" charset="-78"/>
              </a:rPr>
              <a:t>ICP communications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B Nazanin" pitchFamily="2" charset="-78"/>
              </a:rPr>
              <a:t>SAT</a:t>
            </a:r>
            <a:endParaRPr lang="fa-IR" sz="1800" dirty="0" smtClean="0">
              <a:cs typeface="B Nazanin" pitchFamily="2" charset="-78"/>
            </a:endParaRPr>
          </a:p>
          <a:p>
            <a:pPr marL="109728" indent="0" algn="r" rtl="1">
              <a:buNone/>
            </a:pPr>
            <a:endParaRPr lang="fa-IR" sz="2400" dirty="0">
              <a:cs typeface="B Nazanin" pitchFamily="2" charset="-7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/>
          </a:bodyPr>
          <a:lstStyle/>
          <a:p>
            <a:pPr algn="ctr"/>
            <a:r>
              <a:rPr lang="fa-I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Nastaliq" pitchFamily="2" charset="0"/>
                <a:cs typeface="B Titr" pitchFamily="2" charset="-78"/>
              </a:rPr>
              <a:t>نگاهي کلی بر یک مراکز داده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Nastaliq" pitchFamily="2" charset="0"/>
              <a:cs typeface="B Titr" pitchFamily="2" charset="-78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96125"/>
            <a:ext cx="846772" cy="10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rm[1]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86" y="459740"/>
            <a:ext cx="846714" cy="10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5218871" y="5486400"/>
            <a:ext cx="3467929" cy="767957"/>
            <a:chOff x="4572000" y="5486400"/>
            <a:chExt cx="3467929" cy="767957"/>
          </a:xfrm>
        </p:grpSpPr>
        <p:sp>
          <p:nvSpPr>
            <p:cNvPr id="7" name="Flowchart: Stored Data 6"/>
            <p:cNvSpPr/>
            <p:nvPr/>
          </p:nvSpPr>
          <p:spPr>
            <a:xfrm flipH="1">
              <a:off x="6744529" y="5555117"/>
              <a:ext cx="1295400" cy="612648"/>
            </a:xfrm>
            <a:prstGeom prst="flowChartOnline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a-IR" dirty="0" smtClean="0">
                  <a:cs typeface="B Nazanin" pitchFamily="2" charset="-78"/>
                </a:rPr>
                <a:t>5/20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572000" y="5486400"/>
              <a:ext cx="2732815" cy="7679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1340" dirty="0" smtClean="0">
                  <a:solidFill>
                    <a:schemeClr val="tx1"/>
                  </a:solidFill>
                  <a:latin typeface="IranNastaliq" pitchFamily="2" charset="0"/>
                  <a:cs typeface="IranNastaliq" pitchFamily="2" charset="0"/>
                </a:rPr>
                <a:t>مقایسه تحلیلی استانداردهای طراحی مراکزداده</a:t>
              </a:r>
              <a:endParaRPr lang="en-US" sz="1340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3206" y="2139721"/>
            <a:ext cx="4498321" cy="38246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4370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54" y="2209800"/>
            <a:ext cx="4761671" cy="358046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069909"/>
            <a:ext cx="8229600" cy="4178491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cs typeface="B Nazanin" pitchFamily="2" charset="-78"/>
              </a:rPr>
              <a:t>مشخصات یک مرکزداده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itchFamily="2" charset="-78"/>
              </a:rPr>
              <a:t>سیستم های پشتیبانی و موازی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B Nazanin" pitchFamily="2" charset="-78"/>
              </a:rPr>
              <a:t>Backup systems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sz="1800" dirty="0">
                <a:cs typeface="B Nazanin" pitchFamily="2" charset="-78"/>
              </a:rPr>
              <a:t>Fault Tolerance </a:t>
            </a:r>
            <a:endParaRPr lang="en-US" sz="1800" dirty="0" smtClean="0">
              <a:cs typeface="B Nazanin" pitchFamily="2" charset="-78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B Nazanin" pitchFamily="2" charset="-78"/>
              </a:rPr>
              <a:t>UPS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B Nazanin" pitchFamily="2" charset="-78"/>
              </a:rPr>
              <a:t>Hardware</a:t>
            </a:r>
            <a:endParaRPr lang="fa-IR" sz="1800" dirty="0" smtClean="0">
              <a:cs typeface="B Nazanin" pitchFamily="2" charset="-7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/>
          </a:bodyPr>
          <a:lstStyle/>
          <a:p>
            <a:pPr algn="ctr"/>
            <a:r>
              <a:rPr lang="fa-I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Nastaliq" pitchFamily="2" charset="0"/>
                <a:cs typeface="B Titr" pitchFamily="2" charset="-78"/>
              </a:rPr>
              <a:t>نگاهي کلی بر یک مراکز داده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Nastaliq" pitchFamily="2" charset="0"/>
              <a:cs typeface="B Titr" pitchFamily="2" charset="-78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96125"/>
            <a:ext cx="846772" cy="10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rm[1]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86" y="459740"/>
            <a:ext cx="846714" cy="10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5218871" y="5486400"/>
            <a:ext cx="3467929" cy="767957"/>
            <a:chOff x="4572000" y="5486400"/>
            <a:chExt cx="3467929" cy="767957"/>
          </a:xfrm>
        </p:grpSpPr>
        <p:sp>
          <p:nvSpPr>
            <p:cNvPr id="7" name="Flowchart: Stored Data 6"/>
            <p:cNvSpPr/>
            <p:nvPr/>
          </p:nvSpPr>
          <p:spPr>
            <a:xfrm flipH="1">
              <a:off x="6744529" y="5555117"/>
              <a:ext cx="1295400" cy="612648"/>
            </a:xfrm>
            <a:prstGeom prst="flowChartOnline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a-IR" dirty="0" smtClean="0">
                  <a:cs typeface="B Nazanin" pitchFamily="2" charset="-78"/>
                </a:rPr>
                <a:t>6/20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572000" y="5486400"/>
              <a:ext cx="2732815" cy="7679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1340" dirty="0" smtClean="0">
                  <a:solidFill>
                    <a:schemeClr val="tx1"/>
                  </a:solidFill>
                  <a:latin typeface="IranNastaliq" pitchFamily="2" charset="0"/>
                  <a:cs typeface="IranNastaliq" pitchFamily="2" charset="0"/>
                </a:rPr>
                <a:t>مقایسه تحلیلی استانداردهای طراحی مراکزداده</a:t>
              </a:r>
              <a:endParaRPr lang="en-US" sz="1340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71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069909"/>
            <a:ext cx="8229600" cy="4178491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cs typeface="B Nazanin" pitchFamily="2" charset="-78"/>
              </a:rPr>
              <a:t>مشخصات یک مرکزداده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itchFamily="2" charset="-78"/>
              </a:rPr>
              <a:t> قدرت پردازش و </a:t>
            </a:r>
            <a:r>
              <a:rPr lang="fa-IR" sz="2000" dirty="0" smtClean="0">
                <a:cs typeface="B Nazanin" pitchFamily="2" charset="-78"/>
              </a:rPr>
              <a:t>سرویس </a:t>
            </a:r>
            <a:r>
              <a:rPr lang="fa-IR" sz="2000" dirty="0">
                <a:cs typeface="B Nazanin" pitchFamily="2" charset="-78"/>
              </a:rPr>
              <a:t>دهنده </a:t>
            </a:r>
            <a:r>
              <a:rPr lang="fa-IR" sz="2000" dirty="0" smtClean="0">
                <a:cs typeface="B Nazanin" pitchFamily="2" charset="-78"/>
              </a:rPr>
              <a:t>ها</a:t>
            </a:r>
            <a:endParaRPr lang="en-US" sz="2000" dirty="0" smtClean="0">
              <a:cs typeface="B Nazanin" pitchFamily="2" charset="-78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B Nazanin" pitchFamily="2" charset="-78"/>
              </a:rPr>
              <a:t>Process Methods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B Nazanin" pitchFamily="2" charset="-78"/>
              </a:rPr>
              <a:t>Racks and servers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B Nazanin" pitchFamily="2" charset="-78"/>
              </a:rPr>
              <a:t>Hot Plugging</a:t>
            </a:r>
            <a:endParaRPr lang="fa-IR" sz="1800" dirty="0">
              <a:cs typeface="B Nazanin" pitchFamily="2" charset="-7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/>
          </a:bodyPr>
          <a:lstStyle/>
          <a:p>
            <a:pPr algn="ctr"/>
            <a:r>
              <a:rPr lang="fa-I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Nastaliq" pitchFamily="2" charset="0"/>
                <a:cs typeface="B Titr" pitchFamily="2" charset="-78"/>
              </a:rPr>
              <a:t>نگاهي کلی بر یک مراکز داده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Nastaliq" pitchFamily="2" charset="0"/>
              <a:cs typeface="B Titr" pitchFamily="2" charset="-78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96125"/>
            <a:ext cx="846772" cy="10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rm[1]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86" y="459740"/>
            <a:ext cx="846714" cy="10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5218871" y="5486400"/>
            <a:ext cx="3467929" cy="767957"/>
            <a:chOff x="4572000" y="5486400"/>
            <a:chExt cx="3467929" cy="767957"/>
          </a:xfrm>
        </p:grpSpPr>
        <p:sp>
          <p:nvSpPr>
            <p:cNvPr id="7" name="Flowchart: Stored Data 6"/>
            <p:cNvSpPr/>
            <p:nvPr/>
          </p:nvSpPr>
          <p:spPr>
            <a:xfrm flipH="1">
              <a:off x="6744529" y="5555117"/>
              <a:ext cx="1295400" cy="612648"/>
            </a:xfrm>
            <a:prstGeom prst="flowChartOnline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a-IR" dirty="0" smtClean="0">
                  <a:cs typeface="B Nazanin" pitchFamily="2" charset="-78"/>
                </a:rPr>
                <a:t>7/20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572000" y="5486400"/>
              <a:ext cx="2732815" cy="7679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1340" dirty="0" smtClean="0">
                  <a:solidFill>
                    <a:schemeClr val="tx1"/>
                  </a:solidFill>
                  <a:latin typeface="IranNastaliq" pitchFamily="2" charset="0"/>
                  <a:cs typeface="IranNastaliq" pitchFamily="2" charset="0"/>
                </a:rPr>
                <a:t>مقایسه تحلیلی استانداردهای طراحی مراکزداده</a:t>
              </a:r>
              <a:endParaRPr lang="en-US" sz="1340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4803" y="2047691"/>
            <a:ext cx="4574106" cy="38273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6437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2069909"/>
            <a:ext cx="8229600" cy="4178491"/>
          </a:xfrm>
        </p:spPr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2400" dirty="0" smtClean="0">
                <a:cs typeface="B Nazanin" pitchFamily="2" charset="-78"/>
              </a:rPr>
              <a:t>مشخصات یک مرکزداده</a:t>
            </a:r>
          </a:p>
          <a:p>
            <a:pPr lvl="1" algn="r" rtl="1">
              <a:buFont typeface="Arial" panose="020B0604020202020204" pitchFamily="34" charset="0"/>
              <a:buChar char="•"/>
            </a:pPr>
            <a:r>
              <a:rPr lang="fa-IR" sz="2000" dirty="0">
                <a:cs typeface="B Nazanin" pitchFamily="2" charset="-78"/>
              </a:rPr>
              <a:t>مشخصات </a:t>
            </a:r>
            <a:r>
              <a:rPr lang="fa-IR" sz="2000" dirty="0" smtClean="0">
                <a:cs typeface="B Nazanin" pitchFamily="2" charset="-78"/>
              </a:rPr>
              <a:t>جغرافیایی، فیزیکی و </a:t>
            </a:r>
            <a:r>
              <a:rPr lang="fa-IR" sz="2000" dirty="0" smtClean="0">
                <a:cs typeface="B Nazanin" pitchFamily="2" charset="-78"/>
              </a:rPr>
              <a:t>امنیتی</a:t>
            </a:r>
            <a:endParaRPr lang="en-US" sz="2000" dirty="0" smtClean="0">
              <a:cs typeface="B Nazanin" pitchFamily="2" charset="-78"/>
            </a:endParaRP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sz="1800" dirty="0">
                <a:cs typeface="B Nazanin" pitchFamily="2" charset="-78"/>
              </a:rPr>
              <a:t>Spatial </a:t>
            </a:r>
            <a:r>
              <a:rPr lang="en-US" sz="1800" dirty="0" smtClean="0">
                <a:cs typeface="B Nazanin" pitchFamily="2" charset="-78"/>
              </a:rPr>
              <a:t>planning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B Nazanin" pitchFamily="2" charset="-78"/>
              </a:rPr>
              <a:t>Security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B Nazanin" pitchFamily="2" charset="-78"/>
              </a:rPr>
              <a:t>Safety</a:t>
            </a:r>
          </a:p>
          <a:p>
            <a:pPr lvl="2" algn="r" rtl="1">
              <a:buFont typeface="Arial" panose="020B0604020202020204" pitchFamily="34" charset="0"/>
              <a:buChar char="•"/>
            </a:pPr>
            <a:r>
              <a:rPr lang="en-US" sz="1800" dirty="0" smtClean="0">
                <a:cs typeface="B Nazanin" pitchFamily="2" charset="-78"/>
              </a:rPr>
              <a:t>Access Roads</a:t>
            </a:r>
          </a:p>
          <a:p>
            <a:pPr lvl="2" algn="r" rtl="1">
              <a:buFont typeface="Arial" panose="020B0604020202020204" pitchFamily="34" charset="0"/>
              <a:buChar char="•"/>
            </a:pPr>
            <a:endParaRPr lang="fa-IR" sz="1800" dirty="0">
              <a:cs typeface="B Nazanin" pitchFamily="2" charset="-7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/>
          </a:bodyPr>
          <a:lstStyle/>
          <a:p>
            <a:pPr algn="ctr"/>
            <a:r>
              <a:rPr lang="fa-I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Nastaliq" pitchFamily="2" charset="0"/>
                <a:cs typeface="B Titr" pitchFamily="2" charset="-78"/>
              </a:rPr>
              <a:t>نگاهي کلی بر یک مراکز داده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nNastaliq" pitchFamily="2" charset="0"/>
              <a:cs typeface="B Titr" pitchFamily="2" charset="-78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96125"/>
            <a:ext cx="846772" cy="105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rm[1]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86" y="459740"/>
            <a:ext cx="846714" cy="10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5218871" y="5486400"/>
            <a:ext cx="3467929" cy="767957"/>
            <a:chOff x="4572000" y="5486400"/>
            <a:chExt cx="3467929" cy="767957"/>
          </a:xfrm>
        </p:grpSpPr>
        <p:sp>
          <p:nvSpPr>
            <p:cNvPr id="7" name="Flowchart: Stored Data 6"/>
            <p:cNvSpPr/>
            <p:nvPr/>
          </p:nvSpPr>
          <p:spPr>
            <a:xfrm flipH="1">
              <a:off x="6744529" y="5555117"/>
              <a:ext cx="1295400" cy="612648"/>
            </a:xfrm>
            <a:prstGeom prst="flowChartOnlineStorag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fa-IR" dirty="0" smtClean="0">
                  <a:cs typeface="B Nazanin" pitchFamily="2" charset="-78"/>
                </a:rPr>
                <a:t>8/20</a:t>
              </a:r>
              <a:endParaRPr lang="en-US" dirty="0">
                <a:cs typeface="B Nazanin" pitchFamily="2" charset="-78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572000" y="5486400"/>
              <a:ext cx="2732815" cy="76795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1340" dirty="0" smtClean="0">
                  <a:solidFill>
                    <a:schemeClr val="tx1"/>
                  </a:solidFill>
                  <a:latin typeface="IranNastaliq" pitchFamily="2" charset="0"/>
                  <a:cs typeface="IranNastaliq" pitchFamily="2" charset="0"/>
                </a:rPr>
                <a:t>مقایسه تحلیلی استانداردهای طراحی مراکزداده</a:t>
              </a:r>
              <a:endParaRPr lang="en-US" sz="1340" dirty="0">
                <a:solidFill>
                  <a:schemeClr val="tx1"/>
                </a:solidFill>
                <a:latin typeface="IranNastaliq" pitchFamily="2" charset="0"/>
                <a:cs typeface="IranNastaliq" pitchFamily="2" charset="0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1687" y="2371764"/>
            <a:ext cx="4691698" cy="35187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3547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2961</TotalTime>
  <Words>706</Words>
  <Application>Microsoft Office PowerPoint</Application>
  <PresentationFormat>On-screen Show (4:3)</PresentationFormat>
  <Paragraphs>198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IranNastaliq</vt:lpstr>
      <vt:lpstr>B Nazanin</vt:lpstr>
      <vt:lpstr>Verdana</vt:lpstr>
      <vt:lpstr>Calibri</vt:lpstr>
      <vt:lpstr>Wingdings 3</vt:lpstr>
      <vt:lpstr>B Arash</vt:lpstr>
      <vt:lpstr>Vijaya</vt:lpstr>
      <vt:lpstr>Btitr</vt:lpstr>
      <vt:lpstr>Wingdings 2</vt:lpstr>
      <vt:lpstr>_MRT_Khodkar</vt:lpstr>
      <vt:lpstr>Wingdings</vt:lpstr>
      <vt:lpstr>Arial</vt:lpstr>
      <vt:lpstr>B Titr</vt:lpstr>
      <vt:lpstr>Lucida Sans Unicode</vt:lpstr>
      <vt:lpstr>Concourse</vt:lpstr>
      <vt:lpstr>PowerPoint Presentation</vt:lpstr>
      <vt:lpstr>     سمینار ویژه کارشناسی ارشد مهندسی فناوری اطلاعات گرايش مديريت سيستم هاي اطلاعاتي     مقایسه تحلیلی استانداردهای طراحی مراکز داده    A Comparative analysis to data center design standards </vt:lpstr>
      <vt:lpstr>فهرست</vt:lpstr>
      <vt:lpstr>رویکرد من...</vt:lpstr>
      <vt:lpstr>نگاهي کلی بر یک مراکز داده</vt:lpstr>
      <vt:lpstr>نگاهي کلی بر یک مراکز داده</vt:lpstr>
      <vt:lpstr>نگاهي کلی بر یک مراکز داده</vt:lpstr>
      <vt:lpstr>نگاهي کلی بر یک مراکز داده</vt:lpstr>
      <vt:lpstr>نگاهي کلی بر یک مراکز داده</vt:lpstr>
      <vt:lpstr>نگاهي کلی بر یک مراکز داده</vt:lpstr>
      <vt:lpstr>بررسی استانداردهای طراحی مرکزداده</vt:lpstr>
      <vt:lpstr>بررسی استانداردهای طراحی مرکزداده</vt:lpstr>
      <vt:lpstr>بررسی استانداردهای طراحی مرکزداده</vt:lpstr>
      <vt:lpstr>بررسی استانداردهای طراحی مرکزداده</vt:lpstr>
      <vt:lpstr>مقایسه تحلیلی استانداردهای طراحی مرکزداده</vt:lpstr>
      <vt:lpstr>مقایسه تحلیلی استانداردهای طراحی مرکزداده</vt:lpstr>
      <vt:lpstr>نتیجه گیری و سخن آخر</vt:lpstr>
      <vt:lpstr>منابع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Comparative analysis to Data Center design standards</dc:title>
  <dc:creator>Mohammad Taghadosi</dc:creator>
  <cp:lastModifiedBy>Mohammad Taghadosi</cp:lastModifiedBy>
  <cp:revision>115</cp:revision>
  <dcterms:created xsi:type="dcterms:W3CDTF">2015-08-28T09:54:51Z</dcterms:created>
  <dcterms:modified xsi:type="dcterms:W3CDTF">2017-05-06T18:39:08Z</dcterms:modified>
</cp:coreProperties>
</file>